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32"/>
  </p:notesMasterIdLst>
  <p:handoutMasterIdLst>
    <p:handoutMasterId r:id="rId33"/>
  </p:handoutMasterIdLst>
  <p:sldIdLst>
    <p:sldId id="271" r:id="rId3"/>
    <p:sldId id="296" r:id="rId4"/>
    <p:sldId id="316" r:id="rId5"/>
    <p:sldId id="273" r:id="rId6"/>
    <p:sldId id="275" r:id="rId7"/>
    <p:sldId id="295" r:id="rId8"/>
    <p:sldId id="278" r:id="rId9"/>
    <p:sldId id="277" r:id="rId10"/>
    <p:sldId id="317" r:id="rId11"/>
    <p:sldId id="318" r:id="rId12"/>
    <p:sldId id="284" r:id="rId13"/>
    <p:sldId id="311" r:id="rId14"/>
    <p:sldId id="313" r:id="rId15"/>
    <p:sldId id="312" r:id="rId16"/>
    <p:sldId id="283" r:id="rId17"/>
    <p:sldId id="309" r:id="rId18"/>
    <p:sldId id="293" r:id="rId19"/>
    <p:sldId id="310" r:id="rId20"/>
    <p:sldId id="288" r:id="rId21"/>
    <p:sldId id="289" r:id="rId22"/>
    <p:sldId id="290" r:id="rId23"/>
    <p:sldId id="297" r:id="rId24"/>
    <p:sldId id="299" r:id="rId25"/>
    <p:sldId id="314" r:id="rId26"/>
    <p:sldId id="300" r:id="rId27"/>
    <p:sldId id="303" r:id="rId28"/>
    <p:sldId id="304" r:id="rId29"/>
    <p:sldId id="305" r:id="rId30"/>
    <p:sldId id="306" r:id="rId31"/>
  </p:sldIdLst>
  <p:sldSz cx="9144000" cy="6858000" type="screen4x3"/>
  <p:notesSz cx="6858000" cy="9144000"/>
  <p:custShowLst>
    <p:custShow name="Modulo C - Lezione 1" id="0">
      <p:sldLst>
        <p:sld r:id="rId6"/>
        <p:sld r:id="rId7"/>
        <p:sld r:id="rId10"/>
        <p:sld r:id="rId9"/>
      </p:sldLst>
    </p:custShow>
    <p:custShow name="Modulo C - Lezione 2" id="1">
      <p:sldLst>
        <p:sld r:id="rId17"/>
      </p:sldLst>
    </p:custShow>
    <p:custShow name="Modulo C - Lezione 3" id="2">
      <p:sldLst>
        <p:sld r:id="rId13"/>
      </p:sldLst>
    </p:custShow>
    <p:custShow name="Modulo C - Lezione 4" id="3">
      <p:sldLst>
        <p:sld r:id="rId21"/>
        <p:sld r:id="rId22"/>
        <p:sld r:id="rId23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skerville Old Face" pitchFamily="18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gliero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D91"/>
    <a:srgbClr val="52CAFE"/>
    <a:srgbClr val="56ADFE"/>
    <a:srgbClr val="49B8E8"/>
    <a:srgbClr val="4DBFF0"/>
    <a:srgbClr val="003D67"/>
    <a:srgbClr val="16339D"/>
    <a:srgbClr val="DAE8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0181" autoAdjust="0"/>
    <p:restoredTop sz="97512" autoAdjust="0"/>
  </p:normalViewPr>
  <p:slideViewPr>
    <p:cSldViewPr>
      <p:cViewPr>
        <p:scale>
          <a:sx n="90" d="100"/>
          <a:sy n="90" d="100"/>
        </p:scale>
        <p:origin x="-804" y="-138"/>
      </p:cViewPr>
      <p:guideLst>
        <p:guide orient="horz" pos="2478"/>
        <p:guide pos="2562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BC4BD-F8D0-460C-8563-DBC54C9F8B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34FE34-9DBB-4F0F-9679-2C5CD0B35F56}">
      <dgm:prSet phldrT="[Testo]" custT="1"/>
      <dgm:spPr/>
      <dgm:t>
        <a:bodyPr/>
        <a:lstStyle/>
        <a:p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stabilità dell’organizzazione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9FE0F94D-E1CB-4ABE-A75E-29EB43D04951}" type="parTrans" cxnId="{E3C7045B-ADD0-46D7-A8D5-0D0BAA321DF7}">
      <dgm:prSet/>
      <dgm:spPr/>
      <dgm:t>
        <a:bodyPr/>
        <a:lstStyle/>
        <a:p>
          <a:endParaRPr lang="it-IT"/>
        </a:p>
      </dgm:t>
    </dgm:pt>
    <dgm:pt modelId="{83EC6650-D2DF-4EB2-AA0D-FD6AE1B3F8DD}" type="sibTrans" cxnId="{E3C7045B-ADD0-46D7-A8D5-0D0BAA321DF7}">
      <dgm:prSet/>
      <dgm:spPr/>
      <dgm:t>
        <a:bodyPr/>
        <a:lstStyle/>
        <a:p>
          <a:endParaRPr lang="it-IT"/>
        </a:p>
      </dgm:t>
    </dgm:pt>
    <dgm:pt modelId="{FCF51448-D42C-46E7-BAC5-479A7D5F1E26}">
      <dgm:prSet phldrT="[Testo]" custT="1"/>
      <dgm:spPr/>
      <dgm:t>
        <a:bodyPr/>
        <a:lstStyle/>
        <a:p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persone che vi lavorano 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DB56220E-7EC3-4CD8-BE05-59200C651670}" type="parTrans" cxnId="{67159759-4E43-408A-8F2F-574364DE9E1C}">
      <dgm:prSet/>
      <dgm:spPr/>
      <dgm:t>
        <a:bodyPr/>
        <a:lstStyle/>
        <a:p>
          <a:endParaRPr lang="it-IT"/>
        </a:p>
      </dgm:t>
    </dgm:pt>
    <dgm:pt modelId="{0D866FD3-293D-4A67-B520-E24F0916CC9F}" type="sibTrans" cxnId="{67159759-4E43-408A-8F2F-574364DE9E1C}">
      <dgm:prSet/>
      <dgm:spPr/>
      <dgm:t>
        <a:bodyPr/>
        <a:lstStyle/>
        <a:p>
          <a:endParaRPr lang="it-IT"/>
        </a:p>
      </dgm:t>
    </dgm:pt>
    <dgm:pt modelId="{2E6AFE0D-A1D5-406E-93B9-2243FAB74F82}">
      <dgm:prSet phldrT="[Testo]" custT="1"/>
      <dgm:spPr/>
      <dgm:t>
        <a:bodyPr/>
        <a:lstStyle/>
        <a:p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 beni a disposizione per svolgere le produzioni 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8CB68115-813C-48FB-9283-AB62E8DD9D7E}" type="parTrans" cxnId="{A7B8AB61-1225-4F66-916B-68B6D8FDC04D}">
      <dgm:prSet/>
      <dgm:spPr/>
      <dgm:t>
        <a:bodyPr/>
        <a:lstStyle/>
        <a:p>
          <a:endParaRPr lang="it-IT"/>
        </a:p>
      </dgm:t>
    </dgm:pt>
    <dgm:pt modelId="{5F2229B0-D1A2-4F96-866B-4D2C23145D96}" type="sibTrans" cxnId="{A7B8AB61-1225-4F66-916B-68B6D8FDC04D}">
      <dgm:prSet/>
      <dgm:spPr/>
      <dgm:t>
        <a:bodyPr/>
        <a:lstStyle/>
        <a:p>
          <a:endParaRPr lang="it-IT"/>
        </a:p>
      </dgm:t>
    </dgm:pt>
    <dgm:pt modelId="{1ECCE14A-69B1-4624-BB36-36BC0B29DE89}">
      <dgm:prSet phldrT="[Testo]" custT="1"/>
      <dgm:spPr/>
      <dgm:t>
        <a:bodyPr/>
        <a:lstStyle/>
        <a:p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il fine aziendale (ottenimento di un risultato economico positivo) 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5DED82F-B39D-45A7-8C6A-FE99568D160A}" type="parTrans" cxnId="{BC611052-7BB0-4103-964B-415A40876E1C}">
      <dgm:prSet/>
      <dgm:spPr/>
      <dgm:t>
        <a:bodyPr/>
        <a:lstStyle/>
        <a:p>
          <a:endParaRPr lang="it-IT"/>
        </a:p>
      </dgm:t>
    </dgm:pt>
    <dgm:pt modelId="{09528D1F-2B00-4A24-BB8E-56187C05C837}" type="sibTrans" cxnId="{BC611052-7BB0-4103-964B-415A40876E1C}">
      <dgm:prSet/>
      <dgm:spPr/>
      <dgm:t>
        <a:bodyPr/>
        <a:lstStyle/>
        <a:p>
          <a:endParaRPr lang="it-IT"/>
        </a:p>
      </dgm:t>
    </dgm:pt>
    <dgm:pt modelId="{7068C733-61DB-4201-8395-0778F6791426}">
      <dgm:prSet phldrT="[Testo]" custT="1"/>
      <dgm:spPr/>
      <dgm:t>
        <a:bodyPr/>
        <a:lstStyle/>
        <a:p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operazioni con cui si raggiunge lo scopo prefissato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35E0E1A6-F561-4F3B-B2A5-4F08BD191998}" type="parTrans" cxnId="{75CA48C7-6CB7-4194-8A41-426DEEEF4DA7}">
      <dgm:prSet/>
      <dgm:spPr/>
      <dgm:t>
        <a:bodyPr/>
        <a:lstStyle/>
        <a:p>
          <a:endParaRPr lang="it-IT"/>
        </a:p>
      </dgm:t>
    </dgm:pt>
    <dgm:pt modelId="{3553F9A5-34C2-4FD3-9028-05D738C78219}" type="sibTrans" cxnId="{75CA48C7-6CB7-4194-8A41-426DEEEF4DA7}">
      <dgm:prSet/>
      <dgm:spPr/>
      <dgm:t>
        <a:bodyPr/>
        <a:lstStyle/>
        <a:p>
          <a:endParaRPr lang="it-IT"/>
        </a:p>
      </dgm:t>
    </dgm:pt>
    <dgm:pt modelId="{7C855329-A42F-4E12-964D-BDA25FFCC732}" type="pres">
      <dgm:prSet presAssocID="{2C6BC4BD-F8D0-460C-8563-DBC54C9F8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2EFDC-3443-4ED4-8D12-977C663868A5}" type="pres">
      <dgm:prSet presAssocID="{C934FE34-9DBB-4F0F-9679-2C5CD0B35F56}" presName="parentLin" presStyleCnt="0"/>
      <dgm:spPr/>
    </dgm:pt>
    <dgm:pt modelId="{8BE77769-51EA-44A8-9C00-22DA77B458C7}" type="pres">
      <dgm:prSet presAssocID="{C934FE34-9DBB-4F0F-9679-2C5CD0B35F56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AE5A6EA6-BA38-4D03-A68C-A52945C39356}" type="pres">
      <dgm:prSet presAssocID="{C934FE34-9DBB-4F0F-9679-2C5CD0B35F5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F1CCAC-9A51-4C1D-9092-60D9A9C06741}" type="pres">
      <dgm:prSet presAssocID="{C934FE34-9DBB-4F0F-9679-2C5CD0B35F56}" presName="negativeSpace" presStyleCnt="0"/>
      <dgm:spPr/>
    </dgm:pt>
    <dgm:pt modelId="{DF12D191-F00B-4BBA-A361-2AF883399FC8}" type="pres">
      <dgm:prSet presAssocID="{C934FE34-9DBB-4F0F-9679-2C5CD0B35F56}" presName="childText" presStyleLbl="conFgAcc1" presStyleIdx="0" presStyleCnt="5">
        <dgm:presLayoutVars>
          <dgm:bulletEnabled val="1"/>
        </dgm:presLayoutVars>
      </dgm:prSet>
      <dgm:spPr/>
    </dgm:pt>
    <dgm:pt modelId="{8358D97C-E750-488B-A11C-5C342ADF07BC}" type="pres">
      <dgm:prSet presAssocID="{83EC6650-D2DF-4EB2-AA0D-FD6AE1B3F8DD}" presName="spaceBetweenRectangles" presStyleCnt="0"/>
      <dgm:spPr/>
    </dgm:pt>
    <dgm:pt modelId="{50AD0003-B381-42BF-B43B-F16153E1301C}" type="pres">
      <dgm:prSet presAssocID="{FCF51448-D42C-46E7-BAC5-479A7D5F1E26}" presName="parentLin" presStyleCnt="0"/>
      <dgm:spPr/>
    </dgm:pt>
    <dgm:pt modelId="{F6A3B7DB-2669-4D0B-855A-D1DB1E97BAA5}" type="pres">
      <dgm:prSet presAssocID="{FCF51448-D42C-46E7-BAC5-479A7D5F1E26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6FE25A0A-D94E-4C44-AC8E-67D72556D2B9}" type="pres">
      <dgm:prSet presAssocID="{FCF51448-D42C-46E7-BAC5-479A7D5F1E2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2FA605-B4AF-4537-8225-9E44DF38C008}" type="pres">
      <dgm:prSet presAssocID="{FCF51448-D42C-46E7-BAC5-479A7D5F1E26}" presName="negativeSpace" presStyleCnt="0"/>
      <dgm:spPr/>
    </dgm:pt>
    <dgm:pt modelId="{E3825386-EF64-4810-8BDE-8834D7F002C1}" type="pres">
      <dgm:prSet presAssocID="{FCF51448-D42C-46E7-BAC5-479A7D5F1E26}" presName="childText" presStyleLbl="conFgAcc1" presStyleIdx="1" presStyleCnt="5">
        <dgm:presLayoutVars>
          <dgm:bulletEnabled val="1"/>
        </dgm:presLayoutVars>
      </dgm:prSet>
      <dgm:spPr/>
    </dgm:pt>
    <dgm:pt modelId="{FDE2ECC3-9877-4011-A709-E3DE5D9F990B}" type="pres">
      <dgm:prSet presAssocID="{0D866FD3-293D-4A67-B520-E24F0916CC9F}" presName="spaceBetweenRectangles" presStyleCnt="0"/>
      <dgm:spPr/>
    </dgm:pt>
    <dgm:pt modelId="{187C7CCB-7701-4EA3-ADE7-19A20B3FE2DD}" type="pres">
      <dgm:prSet presAssocID="{2E6AFE0D-A1D5-406E-93B9-2243FAB74F82}" presName="parentLin" presStyleCnt="0"/>
      <dgm:spPr/>
    </dgm:pt>
    <dgm:pt modelId="{AA566C37-76C7-478C-ABC3-EA921B73A97B}" type="pres">
      <dgm:prSet presAssocID="{2E6AFE0D-A1D5-406E-93B9-2243FAB74F82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2EAD8B60-A5E4-4A7B-B3A0-345F13410258}" type="pres">
      <dgm:prSet presAssocID="{2E6AFE0D-A1D5-406E-93B9-2243FAB74F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F503F5-B5FE-43E2-9B60-8AC7DA1F7A0C}" type="pres">
      <dgm:prSet presAssocID="{2E6AFE0D-A1D5-406E-93B9-2243FAB74F82}" presName="negativeSpace" presStyleCnt="0"/>
      <dgm:spPr/>
    </dgm:pt>
    <dgm:pt modelId="{6CC79C7D-8F28-4AB9-88F2-EEA747516292}" type="pres">
      <dgm:prSet presAssocID="{2E6AFE0D-A1D5-406E-93B9-2243FAB74F82}" presName="childText" presStyleLbl="conFgAcc1" presStyleIdx="2" presStyleCnt="5">
        <dgm:presLayoutVars>
          <dgm:bulletEnabled val="1"/>
        </dgm:presLayoutVars>
      </dgm:prSet>
      <dgm:spPr/>
    </dgm:pt>
    <dgm:pt modelId="{4DB1CA9C-E798-4E25-8525-8BF8B76A9A81}" type="pres">
      <dgm:prSet presAssocID="{5F2229B0-D1A2-4F96-866B-4D2C23145D96}" presName="spaceBetweenRectangles" presStyleCnt="0"/>
      <dgm:spPr/>
    </dgm:pt>
    <dgm:pt modelId="{F123AC37-9C20-4254-BBF1-40D118EFFE90}" type="pres">
      <dgm:prSet presAssocID="{7068C733-61DB-4201-8395-0778F6791426}" presName="parentLin" presStyleCnt="0"/>
      <dgm:spPr/>
    </dgm:pt>
    <dgm:pt modelId="{A75DDBFF-B37D-4067-A73C-57850853E1AE}" type="pres">
      <dgm:prSet presAssocID="{7068C733-61DB-4201-8395-0778F6791426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21A60F62-4D9B-43B3-BBC7-6FBA2EDC0CE6}" type="pres">
      <dgm:prSet presAssocID="{7068C733-61DB-4201-8395-0778F67914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11595E-3B9E-444F-8EAE-F569FB9A4904}" type="pres">
      <dgm:prSet presAssocID="{7068C733-61DB-4201-8395-0778F6791426}" presName="negativeSpace" presStyleCnt="0"/>
      <dgm:spPr/>
    </dgm:pt>
    <dgm:pt modelId="{00B18AEC-89FB-4DB1-9774-8A26AF56D804}" type="pres">
      <dgm:prSet presAssocID="{7068C733-61DB-4201-8395-0778F6791426}" presName="childText" presStyleLbl="conFgAcc1" presStyleIdx="3" presStyleCnt="5">
        <dgm:presLayoutVars>
          <dgm:bulletEnabled val="1"/>
        </dgm:presLayoutVars>
      </dgm:prSet>
      <dgm:spPr/>
    </dgm:pt>
    <dgm:pt modelId="{5A2A93E6-E3EC-40DF-BD9C-226F59C5B391}" type="pres">
      <dgm:prSet presAssocID="{3553F9A5-34C2-4FD3-9028-05D738C78219}" presName="spaceBetweenRectangles" presStyleCnt="0"/>
      <dgm:spPr/>
    </dgm:pt>
    <dgm:pt modelId="{2B83E2CD-C34C-4302-90DA-2C49382BB5BE}" type="pres">
      <dgm:prSet presAssocID="{1ECCE14A-69B1-4624-BB36-36BC0B29DE89}" presName="parentLin" presStyleCnt="0"/>
      <dgm:spPr/>
    </dgm:pt>
    <dgm:pt modelId="{B2E64579-5AA0-4B48-82D5-885C5EAEEA68}" type="pres">
      <dgm:prSet presAssocID="{1ECCE14A-69B1-4624-BB36-36BC0B29DE89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C112CD70-A92C-426A-A0C0-E067E84EB447}" type="pres">
      <dgm:prSet presAssocID="{1ECCE14A-69B1-4624-BB36-36BC0B29DE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7ECEF5-A1E0-4D71-8A96-60541843B6F6}" type="pres">
      <dgm:prSet presAssocID="{1ECCE14A-69B1-4624-BB36-36BC0B29DE89}" presName="negativeSpace" presStyleCnt="0"/>
      <dgm:spPr/>
    </dgm:pt>
    <dgm:pt modelId="{2EB83368-4722-4C5F-8751-76ACED70CFED}" type="pres">
      <dgm:prSet presAssocID="{1ECCE14A-69B1-4624-BB36-36BC0B29DE8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610DAD-646F-49C1-9CFE-8206B3261B2F}" type="presOf" srcId="{2C6BC4BD-F8D0-460C-8563-DBC54C9F8B06}" destId="{7C855329-A42F-4E12-964D-BDA25FFCC732}" srcOrd="0" destOrd="0" presId="urn:microsoft.com/office/officeart/2005/8/layout/list1"/>
    <dgm:cxn modelId="{A7B8AB61-1225-4F66-916B-68B6D8FDC04D}" srcId="{2C6BC4BD-F8D0-460C-8563-DBC54C9F8B06}" destId="{2E6AFE0D-A1D5-406E-93B9-2243FAB74F82}" srcOrd="2" destOrd="0" parTransId="{8CB68115-813C-48FB-9283-AB62E8DD9D7E}" sibTransId="{5F2229B0-D1A2-4F96-866B-4D2C23145D96}"/>
    <dgm:cxn modelId="{C80359A3-6008-4162-9C6D-102D8684DA09}" type="presOf" srcId="{C934FE34-9DBB-4F0F-9679-2C5CD0B35F56}" destId="{AE5A6EA6-BA38-4D03-A68C-A52945C39356}" srcOrd="1" destOrd="0" presId="urn:microsoft.com/office/officeart/2005/8/layout/list1"/>
    <dgm:cxn modelId="{60501846-48BC-4110-AADD-1F78F76EE2F3}" type="presOf" srcId="{2E6AFE0D-A1D5-406E-93B9-2243FAB74F82}" destId="{2EAD8B60-A5E4-4A7B-B3A0-345F13410258}" srcOrd="1" destOrd="0" presId="urn:microsoft.com/office/officeart/2005/8/layout/list1"/>
    <dgm:cxn modelId="{E3C7045B-ADD0-46D7-A8D5-0D0BAA321DF7}" srcId="{2C6BC4BD-F8D0-460C-8563-DBC54C9F8B06}" destId="{C934FE34-9DBB-4F0F-9679-2C5CD0B35F56}" srcOrd="0" destOrd="0" parTransId="{9FE0F94D-E1CB-4ABE-A75E-29EB43D04951}" sibTransId="{83EC6650-D2DF-4EB2-AA0D-FD6AE1B3F8DD}"/>
    <dgm:cxn modelId="{424D6F42-C307-4848-A0B7-A314905957B7}" type="presOf" srcId="{7068C733-61DB-4201-8395-0778F6791426}" destId="{21A60F62-4D9B-43B3-BBC7-6FBA2EDC0CE6}" srcOrd="1" destOrd="0" presId="urn:microsoft.com/office/officeart/2005/8/layout/list1"/>
    <dgm:cxn modelId="{A15C3A51-BC63-4F47-AC0B-7BDE59BEDDAE}" type="presOf" srcId="{FCF51448-D42C-46E7-BAC5-479A7D5F1E26}" destId="{6FE25A0A-D94E-4C44-AC8E-67D72556D2B9}" srcOrd="1" destOrd="0" presId="urn:microsoft.com/office/officeart/2005/8/layout/list1"/>
    <dgm:cxn modelId="{D798128A-4ACC-4F6B-9079-F7008A522BB5}" type="presOf" srcId="{C934FE34-9DBB-4F0F-9679-2C5CD0B35F56}" destId="{8BE77769-51EA-44A8-9C00-22DA77B458C7}" srcOrd="0" destOrd="0" presId="urn:microsoft.com/office/officeart/2005/8/layout/list1"/>
    <dgm:cxn modelId="{67159759-4E43-408A-8F2F-574364DE9E1C}" srcId="{2C6BC4BD-F8D0-460C-8563-DBC54C9F8B06}" destId="{FCF51448-D42C-46E7-BAC5-479A7D5F1E26}" srcOrd="1" destOrd="0" parTransId="{DB56220E-7EC3-4CD8-BE05-59200C651670}" sibTransId="{0D866FD3-293D-4A67-B520-E24F0916CC9F}"/>
    <dgm:cxn modelId="{8F9BCBB0-1123-4607-A3E5-049B9EB2A931}" type="presOf" srcId="{1ECCE14A-69B1-4624-BB36-36BC0B29DE89}" destId="{C112CD70-A92C-426A-A0C0-E067E84EB447}" srcOrd="1" destOrd="0" presId="urn:microsoft.com/office/officeart/2005/8/layout/list1"/>
    <dgm:cxn modelId="{75CA48C7-6CB7-4194-8A41-426DEEEF4DA7}" srcId="{2C6BC4BD-F8D0-460C-8563-DBC54C9F8B06}" destId="{7068C733-61DB-4201-8395-0778F6791426}" srcOrd="3" destOrd="0" parTransId="{35E0E1A6-F561-4F3B-B2A5-4F08BD191998}" sibTransId="{3553F9A5-34C2-4FD3-9028-05D738C78219}"/>
    <dgm:cxn modelId="{321E5A2F-498B-4FD2-9BEE-517E3E0A4C59}" type="presOf" srcId="{7068C733-61DB-4201-8395-0778F6791426}" destId="{A75DDBFF-B37D-4067-A73C-57850853E1AE}" srcOrd="0" destOrd="0" presId="urn:microsoft.com/office/officeart/2005/8/layout/list1"/>
    <dgm:cxn modelId="{BC611052-7BB0-4103-964B-415A40876E1C}" srcId="{2C6BC4BD-F8D0-460C-8563-DBC54C9F8B06}" destId="{1ECCE14A-69B1-4624-BB36-36BC0B29DE89}" srcOrd="4" destOrd="0" parTransId="{B5DED82F-B39D-45A7-8C6A-FE99568D160A}" sibTransId="{09528D1F-2B00-4A24-BB8E-56187C05C837}"/>
    <dgm:cxn modelId="{EB3771B7-F732-47A2-9758-0693D41CE490}" type="presOf" srcId="{2E6AFE0D-A1D5-406E-93B9-2243FAB74F82}" destId="{AA566C37-76C7-478C-ABC3-EA921B73A97B}" srcOrd="0" destOrd="0" presId="urn:microsoft.com/office/officeart/2005/8/layout/list1"/>
    <dgm:cxn modelId="{481FD1AD-C058-4D32-A1B1-E3F0C643DFFC}" type="presOf" srcId="{FCF51448-D42C-46E7-BAC5-479A7D5F1E26}" destId="{F6A3B7DB-2669-4D0B-855A-D1DB1E97BAA5}" srcOrd="0" destOrd="0" presId="urn:microsoft.com/office/officeart/2005/8/layout/list1"/>
    <dgm:cxn modelId="{1862845F-E88E-4F37-97B1-8BA4CE86D9E8}" type="presOf" srcId="{1ECCE14A-69B1-4624-BB36-36BC0B29DE89}" destId="{B2E64579-5AA0-4B48-82D5-885C5EAEEA68}" srcOrd="0" destOrd="0" presId="urn:microsoft.com/office/officeart/2005/8/layout/list1"/>
    <dgm:cxn modelId="{861719AD-3D40-4CD3-9D28-8D9D6932B6BF}" type="presParOf" srcId="{7C855329-A42F-4E12-964D-BDA25FFCC732}" destId="{FB32EFDC-3443-4ED4-8D12-977C663868A5}" srcOrd="0" destOrd="0" presId="urn:microsoft.com/office/officeart/2005/8/layout/list1"/>
    <dgm:cxn modelId="{5F7378AB-6265-4B9C-9D06-FE147F8DAC0A}" type="presParOf" srcId="{FB32EFDC-3443-4ED4-8D12-977C663868A5}" destId="{8BE77769-51EA-44A8-9C00-22DA77B458C7}" srcOrd="0" destOrd="0" presId="urn:microsoft.com/office/officeart/2005/8/layout/list1"/>
    <dgm:cxn modelId="{E06E39B2-E498-493F-BC9E-DEBF0CC6C6DD}" type="presParOf" srcId="{FB32EFDC-3443-4ED4-8D12-977C663868A5}" destId="{AE5A6EA6-BA38-4D03-A68C-A52945C39356}" srcOrd="1" destOrd="0" presId="urn:microsoft.com/office/officeart/2005/8/layout/list1"/>
    <dgm:cxn modelId="{3F42DBF3-F032-4A6B-97BC-79EB45576389}" type="presParOf" srcId="{7C855329-A42F-4E12-964D-BDA25FFCC732}" destId="{5FF1CCAC-9A51-4C1D-9092-60D9A9C06741}" srcOrd="1" destOrd="0" presId="urn:microsoft.com/office/officeart/2005/8/layout/list1"/>
    <dgm:cxn modelId="{4CDFE1C8-3A4F-4061-BA99-E96FE8271CD9}" type="presParOf" srcId="{7C855329-A42F-4E12-964D-BDA25FFCC732}" destId="{DF12D191-F00B-4BBA-A361-2AF883399FC8}" srcOrd="2" destOrd="0" presId="urn:microsoft.com/office/officeart/2005/8/layout/list1"/>
    <dgm:cxn modelId="{C5A488B0-A5B7-4AAE-9ACF-1461611E6113}" type="presParOf" srcId="{7C855329-A42F-4E12-964D-BDA25FFCC732}" destId="{8358D97C-E750-488B-A11C-5C342ADF07BC}" srcOrd="3" destOrd="0" presId="urn:microsoft.com/office/officeart/2005/8/layout/list1"/>
    <dgm:cxn modelId="{01582463-5E5A-4292-8703-E69231D2E21D}" type="presParOf" srcId="{7C855329-A42F-4E12-964D-BDA25FFCC732}" destId="{50AD0003-B381-42BF-B43B-F16153E1301C}" srcOrd="4" destOrd="0" presId="urn:microsoft.com/office/officeart/2005/8/layout/list1"/>
    <dgm:cxn modelId="{0F7B0384-543D-4140-B4FA-7374C943A56A}" type="presParOf" srcId="{50AD0003-B381-42BF-B43B-F16153E1301C}" destId="{F6A3B7DB-2669-4D0B-855A-D1DB1E97BAA5}" srcOrd="0" destOrd="0" presId="urn:microsoft.com/office/officeart/2005/8/layout/list1"/>
    <dgm:cxn modelId="{7E22878E-B8CA-423F-9BE5-230C8A3FEC33}" type="presParOf" srcId="{50AD0003-B381-42BF-B43B-F16153E1301C}" destId="{6FE25A0A-D94E-4C44-AC8E-67D72556D2B9}" srcOrd="1" destOrd="0" presId="urn:microsoft.com/office/officeart/2005/8/layout/list1"/>
    <dgm:cxn modelId="{BDA7CFB5-7087-4C7E-84ED-91A77DB41998}" type="presParOf" srcId="{7C855329-A42F-4E12-964D-BDA25FFCC732}" destId="{CC2FA605-B4AF-4537-8225-9E44DF38C008}" srcOrd="5" destOrd="0" presId="urn:microsoft.com/office/officeart/2005/8/layout/list1"/>
    <dgm:cxn modelId="{AB90E16A-430E-400D-A4E1-70E5B21F2AD8}" type="presParOf" srcId="{7C855329-A42F-4E12-964D-BDA25FFCC732}" destId="{E3825386-EF64-4810-8BDE-8834D7F002C1}" srcOrd="6" destOrd="0" presId="urn:microsoft.com/office/officeart/2005/8/layout/list1"/>
    <dgm:cxn modelId="{92EC2545-4405-4A4D-A52F-471084AD3A91}" type="presParOf" srcId="{7C855329-A42F-4E12-964D-BDA25FFCC732}" destId="{FDE2ECC3-9877-4011-A709-E3DE5D9F990B}" srcOrd="7" destOrd="0" presId="urn:microsoft.com/office/officeart/2005/8/layout/list1"/>
    <dgm:cxn modelId="{E8F65B98-886B-4126-BCEE-94ED1A7131AF}" type="presParOf" srcId="{7C855329-A42F-4E12-964D-BDA25FFCC732}" destId="{187C7CCB-7701-4EA3-ADE7-19A20B3FE2DD}" srcOrd="8" destOrd="0" presId="urn:microsoft.com/office/officeart/2005/8/layout/list1"/>
    <dgm:cxn modelId="{ECAC5E03-44F5-4B03-8007-92DD4D7C8A20}" type="presParOf" srcId="{187C7CCB-7701-4EA3-ADE7-19A20B3FE2DD}" destId="{AA566C37-76C7-478C-ABC3-EA921B73A97B}" srcOrd="0" destOrd="0" presId="urn:microsoft.com/office/officeart/2005/8/layout/list1"/>
    <dgm:cxn modelId="{6D74ED16-AA6B-41D9-BB35-19D262F36668}" type="presParOf" srcId="{187C7CCB-7701-4EA3-ADE7-19A20B3FE2DD}" destId="{2EAD8B60-A5E4-4A7B-B3A0-345F13410258}" srcOrd="1" destOrd="0" presId="urn:microsoft.com/office/officeart/2005/8/layout/list1"/>
    <dgm:cxn modelId="{CD2D0218-0F9B-418A-9CA5-66D3D67A20D4}" type="presParOf" srcId="{7C855329-A42F-4E12-964D-BDA25FFCC732}" destId="{29F503F5-B5FE-43E2-9B60-8AC7DA1F7A0C}" srcOrd="9" destOrd="0" presId="urn:microsoft.com/office/officeart/2005/8/layout/list1"/>
    <dgm:cxn modelId="{21359A19-D5A1-46D4-9763-0CE090C78684}" type="presParOf" srcId="{7C855329-A42F-4E12-964D-BDA25FFCC732}" destId="{6CC79C7D-8F28-4AB9-88F2-EEA747516292}" srcOrd="10" destOrd="0" presId="urn:microsoft.com/office/officeart/2005/8/layout/list1"/>
    <dgm:cxn modelId="{68E1C13A-1A0C-410E-AF7A-BC258C9877D2}" type="presParOf" srcId="{7C855329-A42F-4E12-964D-BDA25FFCC732}" destId="{4DB1CA9C-E798-4E25-8525-8BF8B76A9A81}" srcOrd="11" destOrd="0" presId="urn:microsoft.com/office/officeart/2005/8/layout/list1"/>
    <dgm:cxn modelId="{1B626BCC-435C-4213-BA21-DE5A3A9A7638}" type="presParOf" srcId="{7C855329-A42F-4E12-964D-BDA25FFCC732}" destId="{F123AC37-9C20-4254-BBF1-40D118EFFE90}" srcOrd="12" destOrd="0" presId="urn:microsoft.com/office/officeart/2005/8/layout/list1"/>
    <dgm:cxn modelId="{D1FD7EA0-C2D9-48D8-8B80-AB155A3EAFE0}" type="presParOf" srcId="{F123AC37-9C20-4254-BBF1-40D118EFFE90}" destId="{A75DDBFF-B37D-4067-A73C-57850853E1AE}" srcOrd="0" destOrd="0" presId="urn:microsoft.com/office/officeart/2005/8/layout/list1"/>
    <dgm:cxn modelId="{284C96B1-89E0-4687-AC33-82D5F09A7E83}" type="presParOf" srcId="{F123AC37-9C20-4254-BBF1-40D118EFFE90}" destId="{21A60F62-4D9B-43B3-BBC7-6FBA2EDC0CE6}" srcOrd="1" destOrd="0" presId="urn:microsoft.com/office/officeart/2005/8/layout/list1"/>
    <dgm:cxn modelId="{75ADC87F-7163-4771-8376-354BDF8E460C}" type="presParOf" srcId="{7C855329-A42F-4E12-964D-BDA25FFCC732}" destId="{EA11595E-3B9E-444F-8EAE-F569FB9A4904}" srcOrd="13" destOrd="0" presId="urn:microsoft.com/office/officeart/2005/8/layout/list1"/>
    <dgm:cxn modelId="{E33A840E-887D-4994-8609-AC0F8B10AA51}" type="presParOf" srcId="{7C855329-A42F-4E12-964D-BDA25FFCC732}" destId="{00B18AEC-89FB-4DB1-9774-8A26AF56D804}" srcOrd="14" destOrd="0" presId="urn:microsoft.com/office/officeart/2005/8/layout/list1"/>
    <dgm:cxn modelId="{093BDCAC-52E6-413D-9B1F-8052F10C217E}" type="presParOf" srcId="{7C855329-A42F-4E12-964D-BDA25FFCC732}" destId="{5A2A93E6-E3EC-40DF-BD9C-226F59C5B391}" srcOrd="15" destOrd="0" presId="urn:microsoft.com/office/officeart/2005/8/layout/list1"/>
    <dgm:cxn modelId="{7A3AC5E3-F16A-4889-8D62-54222CFFC949}" type="presParOf" srcId="{7C855329-A42F-4E12-964D-BDA25FFCC732}" destId="{2B83E2CD-C34C-4302-90DA-2C49382BB5BE}" srcOrd="16" destOrd="0" presId="urn:microsoft.com/office/officeart/2005/8/layout/list1"/>
    <dgm:cxn modelId="{9AA9BF30-2E1A-4F64-A9FF-2E84C0C847FE}" type="presParOf" srcId="{2B83E2CD-C34C-4302-90DA-2C49382BB5BE}" destId="{B2E64579-5AA0-4B48-82D5-885C5EAEEA68}" srcOrd="0" destOrd="0" presId="urn:microsoft.com/office/officeart/2005/8/layout/list1"/>
    <dgm:cxn modelId="{5E3CA412-A242-4111-ABEC-4D016042902E}" type="presParOf" srcId="{2B83E2CD-C34C-4302-90DA-2C49382BB5BE}" destId="{C112CD70-A92C-426A-A0C0-E067E84EB447}" srcOrd="1" destOrd="0" presId="urn:microsoft.com/office/officeart/2005/8/layout/list1"/>
    <dgm:cxn modelId="{2749A6D7-7F8B-4F64-BA89-488D9345A2CE}" type="presParOf" srcId="{7C855329-A42F-4E12-964D-BDA25FFCC732}" destId="{E87ECEF5-A1E0-4D71-8A96-60541843B6F6}" srcOrd="17" destOrd="0" presId="urn:microsoft.com/office/officeart/2005/8/layout/list1"/>
    <dgm:cxn modelId="{26176F3D-F7B3-438D-ADD0-98866B5A201C}" type="presParOf" srcId="{7C855329-A42F-4E12-964D-BDA25FFCC732}" destId="{2EB83368-4722-4C5F-8751-76ACED70CF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305BE2-B146-4713-9F3C-3E93C64171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40DDAB6-D207-46AC-9533-AEE61FA24459}">
      <dgm:prSet phldrT="[Testo]" custT="1"/>
      <dgm:spPr/>
      <dgm:t>
        <a:bodyPr/>
        <a:lstStyle/>
        <a:p>
          <a:pPr algn="l"/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riunire le attività aziendali in funzioni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DEE4E1D6-5568-4F2D-BC18-23EC901FFC84}" type="parTrans" cxnId="{E880340D-402E-4F41-A431-69A79734ECC3}">
      <dgm:prSet/>
      <dgm:spPr/>
      <dgm:t>
        <a:bodyPr/>
        <a:lstStyle/>
        <a:p>
          <a:endParaRPr lang="it-IT"/>
        </a:p>
      </dgm:t>
    </dgm:pt>
    <dgm:pt modelId="{47FB4E8A-D01F-4261-A401-6C5AA31520AE}" type="sibTrans" cxnId="{E880340D-402E-4F41-A431-69A79734ECC3}">
      <dgm:prSet/>
      <dgm:spPr/>
      <dgm:t>
        <a:bodyPr/>
        <a:lstStyle/>
        <a:p>
          <a:endParaRPr lang="it-IT"/>
        </a:p>
      </dgm:t>
    </dgm:pt>
    <dgm:pt modelId="{803AAC76-4BB9-42F4-AD12-617A3DF6E7F7}">
      <dgm:prSet phldrT="[Testo]" custT="1"/>
      <dgm:spPr/>
      <dgm:t>
        <a:bodyPr/>
        <a:lstStyle/>
        <a:p>
          <a:pPr algn="l"/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stabilire la modalità più conveniente per eseguire le attività (come combinare il lavoro umano con i beni disponibili)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D64C3031-A989-46E6-B8F3-1AFAD4B1B175}" type="parTrans" cxnId="{E7B99C5F-F5AE-4A70-903D-C3E242494759}">
      <dgm:prSet/>
      <dgm:spPr/>
      <dgm:t>
        <a:bodyPr/>
        <a:lstStyle/>
        <a:p>
          <a:endParaRPr lang="it-IT"/>
        </a:p>
      </dgm:t>
    </dgm:pt>
    <dgm:pt modelId="{A7F22EBD-B7D1-4A05-B444-D88FE143140E}" type="sibTrans" cxnId="{E7B99C5F-F5AE-4A70-903D-C3E242494759}">
      <dgm:prSet/>
      <dgm:spPr/>
      <dgm:t>
        <a:bodyPr/>
        <a:lstStyle/>
        <a:p>
          <a:endParaRPr lang="it-IT"/>
        </a:p>
      </dgm:t>
    </dgm:pt>
    <dgm:pt modelId="{B16D109F-CFC6-4072-BED2-9DFD0D3FEC07}">
      <dgm:prSet phldrT="[Testo]" custT="1"/>
      <dgm:spPr/>
      <dgm:t>
        <a:bodyPr/>
        <a:lstStyle/>
        <a:p>
          <a:pPr algn="l"/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individuare</a:t>
          </a:r>
          <a:r>
            <a:rPr lang="it-IT" sz="1200" dirty="0" smtClean="0"/>
            <a:t> </a:t>
          </a:r>
          <a:r>
            <a:rPr lang="it-IT" sz="18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persone a cui affidare l’esecuzione delle attività previste in ciascuna funzione</a:t>
          </a:r>
          <a:endParaRPr lang="it-IT" sz="18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CD3C9A9C-AACB-4B05-B51A-967BFE84CF4B}" type="parTrans" cxnId="{8277468D-CC9C-4A79-98CF-999A7EBABB1E}">
      <dgm:prSet/>
      <dgm:spPr/>
      <dgm:t>
        <a:bodyPr/>
        <a:lstStyle/>
        <a:p>
          <a:endParaRPr lang="it-IT"/>
        </a:p>
      </dgm:t>
    </dgm:pt>
    <dgm:pt modelId="{D50F7D8D-E8BF-43B1-A824-24329EB919FC}" type="sibTrans" cxnId="{8277468D-CC9C-4A79-98CF-999A7EBABB1E}">
      <dgm:prSet/>
      <dgm:spPr/>
      <dgm:t>
        <a:bodyPr/>
        <a:lstStyle/>
        <a:p>
          <a:endParaRPr lang="it-IT"/>
        </a:p>
      </dgm:t>
    </dgm:pt>
    <dgm:pt modelId="{82334472-44B3-4CC8-BE0C-E7AD993AEF5A}" type="pres">
      <dgm:prSet presAssocID="{82305BE2-B146-4713-9F3C-3E93C6417175}" presName="CompostProcess" presStyleCnt="0">
        <dgm:presLayoutVars>
          <dgm:dir/>
          <dgm:resizeHandles val="exact"/>
        </dgm:presLayoutVars>
      </dgm:prSet>
      <dgm:spPr/>
    </dgm:pt>
    <dgm:pt modelId="{27E46BC7-8F9A-43AC-B24B-AA5E0AC87FD7}" type="pres">
      <dgm:prSet presAssocID="{82305BE2-B146-4713-9F3C-3E93C6417175}" presName="arrow" presStyleLbl="bgShp" presStyleIdx="0" presStyleCnt="1"/>
      <dgm:spPr/>
    </dgm:pt>
    <dgm:pt modelId="{C4ADD772-D7E6-4ADB-871F-D00E58588B2A}" type="pres">
      <dgm:prSet presAssocID="{82305BE2-B146-4713-9F3C-3E93C6417175}" presName="linearProcess" presStyleCnt="0"/>
      <dgm:spPr/>
    </dgm:pt>
    <dgm:pt modelId="{E6FE073E-7EA3-42DA-8C46-8D7E54284D98}" type="pres">
      <dgm:prSet presAssocID="{740DDAB6-D207-46AC-9533-AEE61FA24459}" presName="textNode" presStyleLbl="node1" presStyleIdx="0" presStyleCnt="3" custScaleX="721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3326DF-9709-45CB-871A-3E3AB5AD7C76}" type="pres">
      <dgm:prSet presAssocID="{47FB4E8A-D01F-4261-A401-6C5AA31520AE}" presName="sibTrans" presStyleCnt="0"/>
      <dgm:spPr/>
    </dgm:pt>
    <dgm:pt modelId="{363F7CDA-CA38-4E34-87A5-C32E6A666E06}" type="pres">
      <dgm:prSet presAssocID="{803AAC76-4BB9-42F4-AD12-617A3DF6E7F7}" presName="textNode" presStyleLbl="node1" presStyleIdx="1" presStyleCnt="3" custScaleY="123307" custLinFactNeighborX="-5518" custLinFactNeighborY="-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A329FF-AE31-418D-97F5-BA58B57051BE}" type="pres">
      <dgm:prSet presAssocID="{A7F22EBD-B7D1-4A05-B444-D88FE143140E}" presName="sibTrans" presStyleCnt="0"/>
      <dgm:spPr/>
    </dgm:pt>
    <dgm:pt modelId="{CF6C693D-2394-42DE-B784-B0D8CE77E093}" type="pres">
      <dgm:prSet presAssocID="{B16D109F-CFC6-4072-BED2-9DFD0D3FEC07}" presName="textNode" presStyleLbl="node1" presStyleIdx="2" presStyleCnt="3" custScaleX="95135" custScaleY="1331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F831C6-1CFA-4367-B5C0-2BBF45AA2640}" type="presOf" srcId="{B16D109F-CFC6-4072-BED2-9DFD0D3FEC07}" destId="{CF6C693D-2394-42DE-B784-B0D8CE77E093}" srcOrd="0" destOrd="0" presId="urn:microsoft.com/office/officeart/2005/8/layout/hProcess9"/>
    <dgm:cxn modelId="{E7B99C5F-F5AE-4A70-903D-C3E242494759}" srcId="{82305BE2-B146-4713-9F3C-3E93C6417175}" destId="{803AAC76-4BB9-42F4-AD12-617A3DF6E7F7}" srcOrd="1" destOrd="0" parTransId="{D64C3031-A989-46E6-B8F3-1AFAD4B1B175}" sibTransId="{A7F22EBD-B7D1-4A05-B444-D88FE143140E}"/>
    <dgm:cxn modelId="{E45FAF24-839C-4507-AE9F-2176509B56E7}" type="presOf" srcId="{82305BE2-B146-4713-9F3C-3E93C6417175}" destId="{82334472-44B3-4CC8-BE0C-E7AD993AEF5A}" srcOrd="0" destOrd="0" presId="urn:microsoft.com/office/officeart/2005/8/layout/hProcess9"/>
    <dgm:cxn modelId="{82D3B4C6-0A11-4714-A32E-9996D3624E12}" type="presOf" srcId="{740DDAB6-D207-46AC-9533-AEE61FA24459}" destId="{E6FE073E-7EA3-42DA-8C46-8D7E54284D98}" srcOrd="0" destOrd="0" presId="urn:microsoft.com/office/officeart/2005/8/layout/hProcess9"/>
    <dgm:cxn modelId="{8277468D-CC9C-4A79-98CF-999A7EBABB1E}" srcId="{82305BE2-B146-4713-9F3C-3E93C6417175}" destId="{B16D109F-CFC6-4072-BED2-9DFD0D3FEC07}" srcOrd="2" destOrd="0" parTransId="{CD3C9A9C-AACB-4B05-B51A-967BFE84CF4B}" sibTransId="{D50F7D8D-E8BF-43B1-A824-24329EB919FC}"/>
    <dgm:cxn modelId="{3423A29B-173D-4B2B-B7ED-07DBC813BAAB}" type="presOf" srcId="{803AAC76-4BB9-42F4-AD12-617A3DF6E7F7}" destId="{363F7CDA-CA38-4E34-87A5-C32E6A666E06}" srcOrd="0" destOrd="0" presId="urn:microsoft.com/office/officeart/2005/8/layout/hProcess9"/>
    <dgm:cxn modelId="{E880340D-402E-4F41-A431-69A79734ECC3}" srcId="{82305BE2-B146-4713-9F3C-3E93C6417175}" destId="{740DDAB6-D207-46AC-9533-AEE61FA24459}" srcOrd="0" destOrd="0" parTransId="{DEE4E1D6-5568-4F2D-BC18-23EC901FFC84}" sibTransId="{47FB4E8A-D01F-4261-A401-6C5AA31520AE}"/>
    <dgm:cxn modelId="{C5904AA9-028F-4464-A578-8DF68061033D}" type="presParOf" srcId="{82334472-44B3-4CC8-BE0C-E7AD993AEF5A}" destId="{27E46BC7-8F9A-43AC-B24B-AA5E0AC87FD7}" srcOrd="0" destOrd="0" presId="urn:microsoft.com/office/officeart/2005/8/layout/hProcess9"/>
    <dgm:cxn modelId="{76BC27CF-7FC7-4F93-8031-3122AC53A319}" type="presParOf" srcId="{82334472-44B3-4CC8-BE0C-E7AD993AEF5A}" destId="{C4ADD772-D7E6-4ADB-871F-D00E58588B2A}" srcOrd="1" destOrd="0" presId="urn:microsoft.com/office/officeart/2005/8/layout/hProcess9"/>
    <dgm:cxn modelId="{9577CAC3-1E89-4F1B-A50B-D9D5E13B9D6F}" type="presParOf" srcId="{C4ADD772-D7E6-4ADB-871F-D00E58588B2A}" destId="{E6FE073E-7EA3-42DA-8C46-8D7E54284D98}" srcOrd="0" destOrd="0" presId="urn:microsoft.com/office/officeart/2005/8/layout/hProcess9"/>
    <dgm:cxn modelId="{2B9B3D66-32DB-4DA7-90E8-85B78B0C3C5A}" type="presParOf" srcId="{C4ADD772-D7E6-4ADB-871F-D00E58588B2A}" destId="{793326DF-9709-45CB-871A-3E3AB5AD7C76}" srcOrd="1" destOrd="0" presId="urn:microsoft.com/office/officeart/2005/8/layout/hProcess9"/>
    <dgm:cxn modelId="{BCB02939-41C7-4C65-9895-0E1CE8D4DAD7}" type="presParOf" srcId="{C4ADD772-D7E6-4ADB-871F-D00E58588B2A}" destId="{363F7CDA-CA38-4E34-87A5-C32E6A666E06}" srcOrd="2" destOrd="0" presId="urn:microsoft.com/office/officeart/2005/8/layout/hProcess9"/>
    <dgm:cxn modelId="{50CB2F43-7211-4424-B650-97DF86CD4FC3}" type="presParOf" srcId="{C4ADD772-D7E6-4ADB-871F-D00E58588B2A}" destId="{BAA329FF-AE31-418D-97F5-BA58B57051BE}" srcOrd="3" destOrd="0" presId="urn:microsoft.com/office/officeart/2005/8/layout/hProcess9"/>
    <dgm:cxn modelId="{CA3E25ED-0CE5-46DB-B122-49A1E60818E8}" type="presParOf" srcId="{C4ADD772-D7E6-4ADB-871F-D00E58588B2A}" destId="{CF6C693D-2394-42DE-B784-B0D8CE77E09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EBC6BC-B09E-4845-A2ED-DBEA4F213F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915F48-5FB3-4386-AAA6-E2F35F1DA83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it-IT" sz="1800" dirty="0" smtClean="0">
              <a:solidFill>
                <a:schemeClr val="tx1"/>
              </a:solidFill>
            </a:rPr>
            <a:t>Le modalità organizzative si dividono principalmente in quattro categorie:</a:t>
          </a:r>
          <a:endParaRPr lang="it-IT" sz="1800" dirty="0">
            <a:solidFill>
              <a:schemeClr val="tx1"/>
            </a:solidFill>
          </a:endParaRPr>
        </a:p>
      </dgm:t>
    </dgm:pt>
    <dgm:pt modelId="{F92094CD-9E47-470D-BEC1-6B3F91F537E5}" type="parTrans" cxnId="{82975087-B2D2-4283-A898-30FD83DDE2DD}">
      <dgm:prSet/>
      <dgm:spPr/>
      <dgm:t>
        <a:bodyPr/>
        <a:lstStyle/>
        <a:p>
          <a:endParaRPr lang="it-IT"/>
        </a:p>
      </dgm:t>
    </dgm:pt>
    <dgm:pt modelId="{CF86ACEA-1587-4EB6-9C26-4168D6B8B75E}" type="sibTrans" cxnId="{82975087-B2D2-4283-A898-30FD83DDE2DD}">
      <dgm:prSet/>
      <dgm:spPr/>
      <dgm:t>
        <a:bodyPr/>
        <a:lstStyle/>
        <a:p>
          <a:endParaRPr lang="it-IT"/>
        </a:p>
      </dgm:t>
    </dgm:pt>
    <dgm:pt modelId="{E4CC0130-7AB0-430A-9810-F7737237EDDC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esportazione indiretta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   l’impresa vende all’estero con l’ausilio di un operatore nel proprio Paese; </a:t>
          </a:r>
          <a:endParaRPr lang="it-IT" sz="180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2949FEC-CA4E-449E-ACF3-8A5F4164718B}" type="parTrans" cxnId="{D9D6AF88-498A-490E-BC14-EBD0127B38FE}">
      <dgm:prSet/>
      <dgm:spPr/>
      <dgm:t>
        <a:bodyPr/>
        <a:lstStyle/>
        <a:p>
          <a:endParaRPr lang="it-IT"/>
        </a:p>
      </dgm:t>
    </dgm:pt>
    <dgm:pt modelId="{9229F2A6-4D18-4457-B83A-7BA45ABB2C2E}" type="sibTrans" cxnId="{D9D6AF88-498A-490E-BC14-EBD0127B38FE}">
      <dgm:prSet/>
      <dgm:spPr/>
      <dgm:t>
        <a:bodyPr/>
        <a:lstStyle/>
        <a:p>
          <a:endParaRPr lang="it-IT"/>
        </a:p>
      </dgm:t>
    </dgm:pt>
    <dgm:pt modelId="{2C62EB77-9F9B-411D-8868-D52BB6588BB0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esportazione diretta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 effettuata direttamente dall’impresa;</a:t>
          </a:r>
          <a:endParaRPr lang="it-IT" sz="180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C43D98B5-6EB0-43B7-AE36-EBBC324698F8}" type="parTrans" cxnId="{64CDF9EB-353D-49DA-86AB-81913E3D2A54}">
      <dgm:prSet/>
      <dgm:spPr/>
      <dgm:t>
        <a:bodyPr/>
        <a:lstStyle/>
        <a:p>
          <a:endParaRPr lang="it-IT"/>
        </a:p>
      </dgm:t>
    </dgm:pt>
    <dgm:pt modelId="{063A7EC9-086F-4AB8-8486-8499DCE29907}" type="sibTrans" cxnId="{64CDF9EB-353D-49DA-86AB-81913E3D2A54}">
      <dgm:prSet/>
      <dgm:spPr/>
      <dgm:t>
        <a:bodyPr/>
        <a:lstStyle/>
        <a:p>
          <a:endParaRPr lang="it-IT"/>
        </a:p>
      </dgm:t>
    </dgm:pt>
    <dgm:pt modelId="{FB15F4B4-709F-46A1-AC2D-662AB8D5A23F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accordi di collaborazione interaziendale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l’impresa collabora con altre imprese all’estero (</a:t>
          </a:r>
          <a:r>
            <a:rPr lang="it-IT" sz="1800" i="1" dirty="0" err="1" smtClean="0">
              <a:solidFill>
                <a:schemeClr val="tx1"/>
              </a:solidFill>
              <a:latin typeface="Baskerville Old Face" panose="02020602080505020303" pitchFamily="18" charset="0"/>
            </a:rPr>
            <a:t>licensing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, </a:t>
          </a:r>
          <a:r>
            <a:rPr lang="it-IT" sz="1800" i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franchising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, </a:t>
          </a:r>
          <a:r>
            <a:rPr lang="it-IT" sz="1800" i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joint venture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); </a:t>
          </a:r>
          <a:endParaRPr lang="it-IT" sz="180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85FFA769-2782-4D50-A358-A2F3AB23C0BD}" type="parTrans" cxnId="{9C57B73F-1489-4E2F-B3AE-4E96B1AE0F10}">
      <dgm:prSet/>
      <dgm:spPr/>
      <dgm:t>
        <a:bodyPr/>
        <a:lstStyle/>
        <a:p>
          <a:endParaRPr lang="it-IT"/>
        </a:p>
      </dgm:t>
    </dgm:pt>
    <dgm:pt modelId="{78C6AE45-BFA4-4AC5-B386-DA80952C120D}" type="sibTrans" cxnId="{9C57B73F-1489-4E2F-B3AE-4E96B1AE0F10}">
      <dgm:prSet/>
      <dgm:spPr/>
      <dgm:t>
        <a:bodyPr/>
        <a:lstStyle/>
        <a:p>
          <a:endParaRPr lang="it-IT"/>
        </a:p>
      </dgm:t>
    </dgm:pt>
    <dgm:pt modelId="{D03CC7EA-ECFC-4435-822C-53E9073C5E97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tx1"/>
              </a:solidFill>
              <a:latin typeface="Baskerville Old Face" panose="02020602080505020303" pitchFamily="18" charset="0"/>
            </a:rPr>
            <a:t>investimenti diretti esteri </a:t>
          </a:r>
          <a:r>
            <a: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l’impresa effettua un insediamento all’estero in modo autonomo.</a:t>
          </a:r>
          <a:endParaRPr lang="it-IT" sz="180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57B67045-142D-4F00-93DB-E17D4D832E0C}" type="parTrans" cxnId="{CB3CF66D-1EA5-4F26-A342-C9EE0E431C17}">
      <dgm:prSet/>
      <dgm:spPr/>
      <dgm:t>
        <a:bodyPr/>
        <a:lstStyle/>
        <a:p>
          <a:endParaRPr lang="it-IT"/>
        </a:p>
      </dgm:t>
    </dgm:pt>
    <dgm:pt modelId="{5384B141-B631-4402-8B9D-E02ED8BDFE98}" type="sibTrans" cxnId="{CB3CF66D-1EA5-4F26-A342-C9EE0E431C17}">
      <dgm:prSet/>
      <dgm:spPr/>
      <dgm:t>
        <a:bodyPr/>
        <a:lstStyle/>
        <a:p>
          <a:endParaRPr lang="it-IT"/>
        </a:p>
      </dgm:t>
    </dgm:pt>
    <dgm:pt modelId="{A55C173E-BC24-4E71-889D-9C09E4E1CACE}" type="pres">
      <dgm:prSet presAssocID="{02EBC6BC-B09E-4845-A2ED-DBEA4F213F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6242566-A9DE-4DC7-B13D-A982DE92270C}" type="pres">
      <dgm:prSet presAssocID="{DB915F48-5FB3-4386-AAA6-E2F35F1DA830}" presName="linNode" presStyleCnt="0"/>
      <dgm:spPr/>
    </dgm:pt>
    <dgm:pt modelId="{09DFAF14-0CDC-469C-92AA-9189EFC01860}" type="pres">
      <dgm:prSet presAssocID="{DB915F48-5FB3-4386-AAA6-E2F35F1DA830}" presName="parentText" presStyleLbl="node1" presStyleIdx="0" presStyleCnt="1" custLinFactNeighborX="196" custLinFactNeighborY="63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003642-DA92-4C3D-9392-966DCA11B1C4}" type="pres">
      <dgm:prSet presAssocID="{DB915F48-5FB3-4386-AAA6-E2F35F1DA830}" presName="descendantText" presStyleLbl="alignAccFollowNode1" presStyleIdx="0" presStyleCnt="1" custScaleX="126773" custScaleY="916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B38C6B-0164-4C96-A957-32CD3BA8B124}" type="presOf" srcId="{FB15F4B4-709F-46A1-AC2D-662AB8D5A23F}" destId="{D6003642-DA92-4C3D-9392-966DCA11B1C4}" srcOrd="0" destOrd="2" presId="urn:microsoft.com/office/officeart/2005/8/layout/vList5"/>
    <dgm:cxn modelId="{82975087-B2D2-4283-A898-30FD83DDE2DD}" srcId="{02EBC6BC-B09E-4845-A2ED-DBEA4F213F3B}" destId="{DB915F48-5FB3-4386-AAA6-E2F35F1DA830}" srcOrd="0" destOrd="0" parTransId="{F92094CD-9E47-470D-BEC1-6B3F91F537E5}" sibTransId="{CF86ACEA-1587-4EB6-9C26-4168D6B8B75E}"/>
    <dgm:cxn modelId="{1CF3F280-9128-4D1C-8348-493C9B961F71}" type="presOf" srcId="{2C62EB77-9F9B-411D-8868-D52BB6588BB0}" destId="{D6003642-DA92-4C3D-9392-966DCA11B1C4}" srcOrd="0" destOrd="1" presId="urn:microsoft.com/office/officeart/2005/8/layout/vList5"/>
    <dgm:cxn modelId="{636A3E4F-5DAF-419D-8DA2-02B9647F7D3D}" type="presOf" srcId="{DB915F48-5FB3-4386-AAA6-E2F35F1DA830}" destId="{09DFAF14-0CDC-469C-92AA-9189EFC01860}" srcOrd="0" destOrd="0" presId="urn:microsoft.com/office/officeart/2005/8/layout/vList5"/>
    <dgm:cxn modelId="{D9D6AF88-498A-490E-BC14-EBD0127B38FE}" srcId="{DB915F48-5FB3-4386-AAA6-E2F35F1DA830}" destId="{E4CC0130-7AB0-430A-9810-F7737237EDDC}" srcOrd="0" destOrd="0" parTransId="{B2949FEC-CA4E-449E-ACF3-8A5F4164718B}" sibTransId="{9229F2A6-4D18-4457-B83A-7BA45ABB2C2E}"/>
    <dgm:cxn modelId="{64CDF9EB-353D-49DA-86AB-81913E3D2A54}" srcId="{DB915F48-5FB3-4386-AAA6-E2F35F1DA830}" destId="{2C62EB77-9F9B-411D-8868-D52BB6588BB0}" srcOrd="1" destOrd="0" parTransId="{C43D98B5-6EB0-43B7-AE36-EBBC324698F8}" sibTransId="{063A7EC9-086F-4AB8-8486-8499DCE29907}"/>
    <dgm:cxn modelId="{39A4299F-76AD-49C5-B1EA-57FE157F097A}" type="presOf" srcId="{D03CC7EA-ECFC-4435-822C-53E9073C5E97}" destId="{D6003642-DA92-4C3D-9392-966DCA11B1C4}" srcOrd="0" destOrd="3" presId="urn:microsoft.com/office/officeart/2005/8/layout/vList5"/>
    <dgm:cxn modelId="{F000EA19-939C-4C21-9CAB-49F9FA5744FB}" type="presOf" srcId="{02EBC6BC-B09E-4845-A2ED-DBEA4F213F3B}" destId="{A55C173E-BC24-4E71-889D-9C09E4E1CACE}" srcOrd="0" destOrd="0" presId="urn:microsoft.com/office/officeart/2005/8/layout/vList5"/>
    <dgm:cxn modelId="{51E4631D-526D-49B4-B725-1A07D5E21C75}" type="presOf" srcId="{E4CC0130-7AB0-430A-9810-F7737237EDDC}" destId="{D6003642-DA92-4C3D-9392-966DCA11B1C4}" srcOrd="0" destOrd="0" presId="urn:microsoft.com/office/officeart/2005/8/layout/vList5"/>
    <dgm:cxn modelId="{CB3CF66D-1EA5-4F26-A342-C9EE0E431C17}" srcId="{DB915F48-5FB3-4386-AAA6-E2F35F1DA830}" destId="{D03CC7EA-ECFC-4435-822C-53E9073C5E97}" srcOrd="3" destOrd="0" parTransId="{57B67045-142D-4F00-93DB-E17D4D832E0C}" sibTransId="{5384B141-B631-4402-8B9D-E02ED8BDFE98}"/>
    <dgm:cxn modelId="{9C57B73F-1489-4E2F-B3AE-4E96B1AE0F10}" srcId="{DB915F48-5FB3-4386-AAA6-E2F35F1DA830}" destId="{FB15F4B4-709F-46A1-AC2D-662AB8D5A23F}" srcOrd="2" destOrd="0" parTransId="{85FFA769-2782-4D50-A358-A2F3AB23C0BD}" sibTransId="{78C6AE45-BFA4-4AC5-B386-DA80952C120D}"/>
    <dgm:cxn modelId="{F9873E32-D216-4636-ACC2-7EF9521F6846}" type="presParOf" srcId="{A55C173E-BC24-4E71-889D-9C09E4E1CACE}" destId="{66242566-A9DE-4DC7-B13D-A982DE92270C}" srcOrd="0" destOrd="0" presId="urn:microsoft.com/office/officeart/2005/8/layout/vList5"/>
    <dgm:cxn modelId="{D5237A4D-C2CB-40AD-99E3-4063490ABDB0}" type="presParOf" srcId="{66242566-A9DE-4DC7-B13D-A982DE92270C}" destId="{09DFAF14-0CDC-469C-92AA-9189EFC01860}" srcOrd="0" destOrd="0" presId="urn:microsoft.com/office/officeart/2005/8/layout/vList5"/>
    <dgm:cxn modelId="{B7A76933-8FC8-4322-8B22-97274C2404C1}" type="presParOf" srcId="{66242566-A9DE-4DC7-B13D-A982DE92270C}" destId="{D6003642-DA92-4C3D-9392-966DCA11B1C4}" srcOrd="1" destOrd="0" presId="urn:microsoft.com/office/officeart/2005/8/layout/vList5"/>
  </dgm:cxnLst>
  <dgm:bg/>
  <dgm:whole>
    <a:ln>
      <a:solidFill>
        <a:schemeClr val="tx2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639DC-110E-403F-A9D1-CF8ABEBED8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541E31-D7D2-404F-82F5-5E5F1F7F050E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fascia di clientela da servire 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D4D24A26-F1EA-4E04-9F3C-C7068F6283A7}" type="parTrans" cxnId="{0A5A9A62-552C-40B9-AD52-7CAD61B54846}">
      <dgm:prSet/>
      <dgm:spPr/>
      <dgm:t>
        <a:bodyPr/>
        <a:lstStyle/>
        <a:p>
          <a:endParaRPr lang="it-IT"/>
        </a:p>
      </dgm:t>
    </dgm:pt>
    <dgm:pt modelId="{B40DA66B-8421-4450-9E9B-44C635DB4C48}" type="sibTrans" cxnId="{0A5A9A62-552C-40B9-AD52-7CAD61B54846}">
      <dgm:prSet/>
      <dgm:spPr/>
      <dgm:t>
        <a:bodyPr/>
        <a:lstStyle/>
        <a:p>
          <a:endParaRPr lang="it-IT"/>
        </a:p>
      </dgm:t>
    </dgm:pt>
    <dgm:pt modelId="{667F3EB5-B556-48FA-A189-D1B8A9423000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quali beni/servizi vendere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0042B2FD-687B-43F7-A5DF-8E8EFB06BA4F}" type="parTrans" cxnId="{8A8906F2-0BEA-42A2-8919-70D5C0F0868E}">
      <dgm:prSet/>
      <dgm:spPr/>
      <dgm:t>
        <a:bodyPr/>
        <a:lstStyle/>
        <a:p>
          <a:endParaRPr lang="it-IT"/>
        </a:p>
      </dgm:t>
    </dgm:pt>
    <dgm:pt modelId="{FB454844-2471-4388-8F4D-BA2D3EACF482}" type="sibTrans" cxnId="{8A8906F2-0BEA-42A2-8919-70D5C0F0868E}">
      <dgm:prSet/>
      <dgm:spPr/>
      <dgm:t>
        <a:bodyPr/>
        <a:lstStyle/>
        <a:p>
          <a:endParaRPr lang="it-IT"/>
        </a:p>
      </dgm:t>
    </dgm:pt>
    <dgm:pt modelId="{62C9EBFD-F544-4189-94DB-03FDF28AD40F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come</a:t>
          </a:r>
          <a:r>
            <a:rPr lang="it-IT" sz="600" dirty="0" smtClean="0"/>
            <a:t> </a:t>
          </a:r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produrre i beni/servizi (come organizzare il processo produttivo)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83DB4194-9C43-4DE4-929B-9E3281627C43}" type="parTrans" cxnId="{513025B7-434D-4CA3-BB16-218D6C2D38F8}">
      <dgm:prSet/>
      <dgm:spPr/>
      <dgm:t>
        <a:bodyPr/>
        <a:lstStyle/>
        <a:p>
          <a:endParaRPr lang="it-IT"/>
        </a:p>
      </dgm:t>
    </dgm:pt>
    <dgm:pt modelId="{AD2A8D14-CA72-49AC-A48C-3B1FF99760B6}" type="sibTrans" cxnId="{513025B7-434D-4CA3-BB16-218D6C2D38F8}">
      <dgm:prSet/>
      <dgm:spPr/>
      <dgm:t>
        <a:bodyPr/>
        <a:lstStyle/>
        <a:p>
          <a:endParaRPr lang="it-IT"/>
        </a:p>
      </dgm:t>
    </dgm:pt>
    <dgm:pt modelId="{5522CF38-1648-4EA4-9279-24C5295016E9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dove localizzare le attività produttive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A4A08ED2-3CB3-44E3-A2B7-ADB28E92531C}" type="parTrans" cxnId="{31A6DCB9-8CB0-4508-836D-5BF4B17B2E12}">
      <dgm:prSet/>
      <dgm:spPr/>
      <dgm:t>
        <a:bodyPr/>
        <a:lstStyle/>
        <a:p>
          <a:endParaRPr lang="it-IT"/>
        </a:p>
      </dgm:t>
    </dgm:pt>
    <dgm:pt modelId="{FE652CBD-D53D-40C2-A901-366A9FB67E89}" type="sibTrans" cxnId="{31A6DCB9-8CB0-4508-836D-5BF4B17B2E12}">
      <dgm:prSet/>
      <dgm:spPr/>
      <dgm:t>
        <a:bodyPr/>
        <a:lstStyle/>
        <a:p>
          <a:endParaRPr lang="it-IT"/>
        </a:p>
      </dgm:t>
    </dgm:pt>
    <dgm:pt modelId="{3EC8FCF2-4950-4110-8C3D-77612B414EBE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quale</a:t>
          </a:r>
          <a:r>
            <a:rPr lang="it-IT" sz="600" dirty="0" smtClean="0"/>
            <a:t> </a:t>
          </a:r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forma giuridica assegnare all’azienda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6F3D464C-9DA1-4D9A-A727-75B4F131AE42}" type="parTrans" cxnId="{D792785D-217F-4F9B-B3BA-79F8CB190303}">
      <dgm:prSet/>
      <dgm:spPr/>
      <dgm:t>
        <a:bodyPr/>
        <a:lstStyle/>
        <a:p>
          <a:endParaRPr lang="it-IT"/>
        </a:p>
      </dgm:t>
    </dgm:pt>
    <dgm:pt modelId="{BA8733BB-DB7F-4402-8E47-FB2686418C31}" type="sibTrans" cxnId="{D792785D-217F-4F9B-B3BA-79F8CB190303}">
      <dgm:prSet/>
      <dgm:spPr/>
      <dgm:t>
        <a:bodyPr/>
        <a:lstStyle/>
        <a:p>
          <a:endParaRPr lang="it-IT"/>
        </a:p>
      </dgm:t>
    </dgm:pt>
    <dgm:pt modelId="{E563BCD7-22A3-4518-9E17-AA799A9F182B}">
      <dgm:prSet phldrT="[Testo]" custT="1"/>
      <dgm:spPr/>
      <dgm:t>
        <a:bodyPr/>
        <a:lstStyle/>
        <a:p>
          <a:r>
            <a:rPr lang="it-IT" sz="14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struttura organizzativa con cui operare</a:t>
          </a:r>
          <a:endParaRPr lang="it-IT" sz="14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F62E5C05-F8C1-44FF-A250-774B959AB0E9}" type="parTrans" cxnId="{82FCA186-3B11-4AB8-83CA-316E3FB6ABFB}">
      <dgm:prSet/>
      <dgm:spPr/>
      <dgm:t>
        <a:bodyPr/>
        <a:lstStyle/>
        <a:p>
          <a:endParaRPr lang="it-IT"/>
        </a:p>
      </dgm:t>
    </dgm:pt>
    <dgm:pt modelId="{C24279E7-FE64-476A-A9EE-E5F981B45326}" type="sibTrans" cxnId="{82FCA186-3B11-4AB8-83CA-316E3FB6ABFB}">
      <dgm:prSet/>
      <dgm:spPr/>
      <dgm:t>
        <a:bodyPr/>
        <a:lstStyle/>
        <a:p>
          <a:endParaRPr lang="it-IT"/>
        </a:p>
      </dgm:t>
    </dgm:pt>
    <dgm:pt modelId="{1FD3FB08-BE26-4933-907D-CB47BAE267EE}" type="pres">
      <dgm:prSet presAssocID="{577639DC-110E-403F-A9D1-CF8ABEBED8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56103F1-81A3-4A46-9B09-F49B3F220A8A}" type="pres">
      <dgm:prSet presAssocID="{6D541E31-D7D2-404F-82F5-5E5F1F7F050E}" presName="parentLin" presStyleCnt="0"/>
      <dgm:spPr/>
    </dgm:pt>
    <dgm:pt modelId="{963912D3-9ED6-4EA1-9E8E-DCBDE774E98C}" type="pres">
      <dgm:prSet presAssocID="{6D541E31-D7D2-404F-82F5-5E5F1F7F050E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A6CA3518-A0A7-4577-8D7D-88C47CC7F194}" type="pres">
      <dgm:prSet presAssocID="{6D541E31-D7D2-404F-82F5-5E5F1F7F050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CAF0C4-ECA6-4E7F-B131-E07A44CB80B4}" type="pres">
      <dgm:prSet presAssocID="{6D541E31-D7D2-404F-82F5-5E5F1F7F050E}" presName="negativeSpace" presStyleCnt="0"/>
      <dgm:spPr/>
    </dgm:pt>
    <dgm:pt modelId="{DE01333B-8450-4F44-9CB3-C2F3C6531154}" type="pres">
      <dgm:prSet presAssocID="{6D541E31-D7D2-404F-82F5-5E5F1F7F050E}" presName="childText" presStyleLbl="conFgAcc1" presStyleIdx="0" presStyleCnt="6">
        <dgm:presLayoutVars>
          <dgm:bulletEnabled val="1"/>
        </dgm:presLayoutVars>
      </dgm:prSet>
      <dgm:spPr/>
    </dgm:pt>
    <dgm:pt modelId="{F69881DA-0120-42E0-AD89-BB9D9554E290}" type="pres">
      <dgm:prSet presAssocID="{B40DA66B-8421-4450-9E9B-44C635DB4C48}" presName="spaceBetweenRectangles" presStyleCnt="0"/>
      <dgm:spPr/>
    </dgm:pt>
    <dgm:pt modelId="{804715CC-E473-4449-8088-6E51A89A4ABA}" type="pres">
      <dgm:prSet presAssocID="{667F3EB5-B556-48FA-A189-D1B8A9423000}" presName="parentLin" presStyleCnt="0"/>
      <dgm:spPr/>
    </dgm:pt>
    <dgm:pt modelId="{F3E3D576-A56E-4C0E-926B-CAE266A86F09}" type="pres">
      <dgm:prSet presAssocID="{667F3EB5-B556-48FA-A189-D1B8A9423000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36B70755-FA8B-47B0-9D55-D9B4D2ACF75A}" type="pres">
      <dgm:prSet presAssocID="{667F3EB5-B556-48FA-A189-D1B8A94230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36C62D-48D5-476F-9ACE-3E213DF81A77}" type="pres">
      <dgm:prSet presAssocID="{667F3EB5-B556-48FA-A189-D1B8A9423000}" presName="negativeSpace" presStyleCnt="0"/>
      <dgm:spPr/>
    </dgm:pt>
    <dgm:pt modelId="{02D362F1-DF28-4871-AFB3-99B6263933AB}" type="pres">
      <dgm:prSet presAssocID="{667F3EB5-B556-48FA-A189-D1B8A9423000}" presName="childText" presStyleLbl="conFgAcc1" presStyleIdx="1" presStyleCnt="6">
        <dgm:presLayoutVars>
          <dgm:bulletEnabled val="1"/>
        </dgm:presLayoutVars>
      </dgm:prSet>
      <dgm:spPr/>
    </dgm:pt>
    <dgm:pt modelId="{C75A30A8-18F6-4660-8388-DB9309A88D2E}" type="pres">
      <dgm:prSet presAssocID="{FB454844-2471-4388-8F4D-BA2D3EACF482}" presName="spaceBetweenRectangles" presStyleCnt="0"/>
      <dgm:spPr/>
    </dgm:pt>
    <dgm:pt modelId="{3DE885EB-7952-42F0-BD2E-AECD962C3BD8}" type="pres">
      <dgm:prSet presAssocID="{62C9EBFD-F544-4189-94DB-03FDF28AD40F}" presName="parentLin" presStyleCnt="0"/>
      <dgm:spPr/>
    </dgm:pt>
    <dgm:pt modelId="{DF7B3551-A611-4338-9240-1F924FB5FECD}" type="pres">
      <dgm:prSet presAssocID="{62C9EBFD-F544-4189-94DB-03FDF28AD40F}" presName="parentLeftMargin" presStyleLbl="node1" presStyleIdx="1" presStyleCnt="6"/>
      <dgm:spPr/>
      <dgm:t>
        <a:bodyPr/>
        <a:lstStyle/>
        <a:p>
          <a:endParaRPr lang="it-IT"/>
        </a:p>
      </dgm:t>
    </dgm:pt>
    <dgm:pt modelId="{4A613F9E-0C18-4425-9446-323248AB9FAB}" type="pres">
      <dgm:prSet presAssocID="{62C9EBFD-F544-4189-94DB-03FDF28AD4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36319-0FE3-4FD9-9382-A6522608019A}" type="pres">
      <dgm:prSet presAssocID="{62C9EBFD-F544-4189-94DB-03FDF28AD40F}" presName="negativeSpace" presStyleCnt="0"/>
      <dgm:spPr/>
    </dgm:pt>
    <dgm:pt modelId="{1B705DBC-9B88-47F7-9638-285B81F8D9FB}" type="pres">
      <dgm:prSet presAssocID="{62C9EBFD-F544-4189-94DB-03FDF28AD40F}" presName="childText" presStyleLbl="conFgAcc1" presStyleIdx="2" presStyleCnt="6">
        <dgm:presLayoutVars>
          <dgm:bulletEnabled val="1"/>
        </dgm:presLayoutVars>
      </dgm:prSet>
      <dgm:spPr/>
    </dgm:pt>
    <dgm:pt modelId="{DAE10C7D-197F-40F2-B0C0-0F62F48C8134}" type="pres">
      <dgm:prSet presAssocID="{AD2A8D14-CA72-49AC-A48C-3B1FF99760B6}" presName="spaceBetweenRectangles" presStyleCnt="0"/>
      <dgm:spPr/>
    </dgm:pt>
    <dgm:pt modelId="{E02FF0AC-E4BA-4455-9F12-5D8157D1AD44}" type="pres">
      <dgm:prSet presAssocID="{5522CF38-1648-4EA4-9279-24C5295016E9}" presName="parentLin" presStyleCnt="0"/>
      <dgm:spPr/>
    </dgm:pt>
    <dgm:pt modelId="{A5332AA3-5BD4-45F2-A8ED-4FF0C640F69B}" type="pres">
      <dgm:prSet presAssocID="{5522CF38-1648-4EA4-9279-24C5295016E9}" presName="parentLeftMargin" presStyleLbl="node1" presStyleIdx="2" presStyleCnt="6"/>
      <dgm:spPr/>
      <dgm:t>
        <a:bodyPr/>
        <a:lstStyle/>
        <a:p>
          <a:endParaRPr lang="it-IT"/>
        </a:p>
      </dgm:t>
    </dgm:pt>
    <dgm:pt modelId="{DB5A3087-249B-4870-8D2F-A797A047EBDD}" type="pres">
      <dgm:prSet presAssocID="{5522CF38-1648-4EA4-9279-24C5295016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AC411A-14D2-4E28-AF11-654BA6393DB8}" type="pres">
      <dgm:prSet presAssocID="{5522CF38-1648-4EA4-9279-24C5295016E9}" presName="negativeSpace" presStyleCnt="0"/>
      <dgm:spPr/>
    </dgm:pt>
    <dgm:pt modelId="{13F3F364-B3BE-4069-9A4E-40B1E0D13059}" type="pres">
      <dgm:prSet presAssocID="{5522CF38-1648-4EA4-9279-24C5295016E9}" presName="childText" presStyleLbl="conFgAcc1" presStyleIdx="3" presStyleCnt="6">
        <dgm:presLayoutVars>
          <dgm:bulletEnabled val="1"/>
        </dgm:presLayoutVars>
      </dgm:prSet>
      <dgm:spPr/>
    </dgm:pt>
    <dgm:pt modelId="{0A3875EC-DA1C-4804-8E48-0EF4FDF86289}" type="pres">
      <dgm:prSet presAssocID="{FE652CBD-D53D-40C2-A901-366A9FB67E89}" presName="spaceBetweenRectangles" presStyleCnt="0"/>
      <dgm:spPr/>
    </dgm:pt>
    <dgm:pt modelId="{9BD09055-F0F8-4BE5-95A3-3F80A082C82C}" type="pres">
      <dgm:prSet presAssocID="{3EC8FCF2-4950-4110-8C3D-77612B414EBE}" presName="parentLin" presStyleCnt="0"/>
      <dgm:spPr/>
    </dgm:pt>
    <dgm:pt modelId="{EFAD6F14-B632-4E70-8A7D-2BB552BF5DF8}" type="pres">
      <dgm:prSet presAssocID="{3EC8FCF2-4950-4110-8C3D-77612B414EBE}" presName="parentLeftMargin" presStyleLbl="node1" presStyleIdx="3" presStyleCnt="6"/>
      <dgm:spPr/>
      <dgm:t>
        <a:bodyPr/>
        <a:lstStyle/>
        <a:p>
          <a:endParaRPr lang="it-IT"/>
        </a:p>
      </dgm:t>
    </dgm:pt>
    <dgm:pt modelId="{C7B77ADC-6964-4A7B-81A4-A0F7B0808F20}" type="pres">
      <dgm:prSet presAssocID="{3EC8FCF2-4950-4110-8C3D-77612B414EB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FA8941-6415-4EFC-B937-A8C250D54737}" type="pres">
      <dgm:prSet presAssocID="{3EC8FCF2-4950-4110-8C3D-77612B414EBE}" presName="negativeSpace" presStyleCnt="0"/>
      <dgm:spPr/>
    </dgm:pt>
    <dgm:pt modelId="{44E43C88-15EB-43A0-BEC9-AF5DDE1C7A30}" type="pres">
      <dgm:prSet presAssocID="{3EC8FCF2-4950-4110-8C3D-77612B414EBE}" presName="childText" presStyleLbl="conFgAcc1" presStyleIdx="4" presStyleCnt="6">
        <dgm:presLayoutVars>
          <dgm:bulletEnabled val="1"/>
        </dgm:presLayoutVars>
      </dgm:prSet>
      <dgm:spPr/>
    </dgm:pt>
    <dgm:pt modelId="{BCB96212-D556-402D-8829-B462BE1D9931}" type="pres">
      <dgm:prSet presAssocID="{BA8733BB-DB7F-4402-8E47-FB2686418C31}" presName="spaceBetweenRectangles" presStyleCnt="0"/>
      <dgm:spPr/>
    </dgm:pt>
    <dgm:pt modelId="{69180134-3B20-4267-9D46-8907A9DDD765}" type="pres">
      <dgm:prSet presAssocID="{E563BCD7-22A3-4518-9E17-AA799A9F182B}" presName="parentLin" presStyleCnt="0"/>
      <dgm:spPr/>
    </dgm:pt>
    <dgm:pt modelId="{FB79AAF2-047D-4E48-9F94-331A983544D5}" type="pres">
      <dgm:prSet presAssocID="{E563BCD7-22A3-4518-9E17-AA799A9F182B}" presName="parentLeftMargin" presStyleLbl="node1" presStyleIdx="4" presStyleCnt="6"/>
      <dgm:spPr/>
      <dgm:t>
        <a:bodyPr/>
        <a:lstStyle/>
        <a:p>
          <a:endParaRPr lang="it-IT"/>
        </a:p>
      </dgm:t>
    </dgm:pt>
    <dgm:pt modelId="{C9424480-24EE-406C-88F8-6C75FD353C00}" type="pres">
      <dgm:prSet presAssocID="{E563BCD7-22A3-4518-9E17-AA799A9F18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967D7F-2BF3-4011-B5A4-8384BCA0FB7C}" type="pres">
      <dgm:prSet presAssocID="{E563BCD7-22A3-4518-9E17-AA799A9F182B}" presName="negativeSpace" presStyleCnt="0"/>
      <dgm:spPr/>
    </dgm:pt>
    <dgm:pt modelId="{A8CC25BD-5F10-4368-8E57-F66D7F923DF3}" type="pres">
      <dgm:prSet presAssocID="{E563BCD7-22A3-4518-9E17-AA799A9F182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518C1EA-802E-4EDD-B0EB-CA8BFF0D1777}" type="presOf" srcId="{62C9EBFD-F544-4189-94DB-03FDF28AD40F}" destId="{DF7B3551-A611-4338-9240-1F924FB5FECD}" srcOrd="0" destOrd="0" presId="urn:microsoft.com/office/officeart/2005/8/layout/list1"/>
    <dgm:cxn modelId="{548645C9-95F0-4C02-B2A5-FD5EB4B29411}" type="presOf" srcId="{3EC8FCF2-4950-4110-8C3D-77612B414EBE}" destId="{EFAD6F14-B632-4E70-8A7D-2BB552BF5DF8}" srcOrd="0" destOrd="0" presId="urn:microsoft.com/office/officeart/2005/8/layout/list1"/>
    <dgm:cxn modelId="{513025B7-434D-4CA3-BB16-218D6C2D38F8}" srcId="{577639DC-110E-403F-A9D1-CF8ABEBED88A}" destId="{62C9EBFD-F544-4189-94DB-03FDF28AD40F}" srcOrd="2" destOrd="0" parTransId="{83DB4194-9C43-4DE4-929B-9E3281627C43}" sibTransId="{AD2A8D14-CA72-49AC-A48C-3B1FF99760B6}"/>
    <dgm:cxn modelId="{22959A99-2311-44C6-B383-2CCE55875D41}" type="presOf" srcId="{6D541E31-D7D2-404F-82F5-5E5F1F7F050E}" destId="{963912D3-9ED6-4EA1-9E8E-DCBDE774E98C}" srcOrd="0" destOrd="0" presId="urn:microsoft.com/office/officeart/2005/8/layout/list1"/>
    <dgm:cxn modelId="{7DB15495-BFDA-4960-9F02-58AFADFC8B77}" type="presOf" srcId="{577639DC-110E-403F-A9D1-CF8ABEBED88A}" destId="{1FD3FB08-BE26-4933-907D-CB47BAE267EE}" srcOrd="0" destOrd="0" presId="urn:microsoft.com/office/officeart/2005/8/layout/list1"/>
    <dgm:cxn modelId="{31A6DCB9-8CB0-4508-836D-5BF4B17B2E12}" srcId="{577639DC-110E-403F-A9D1-CF8ABEBED88A}" destId="{5522CF38-1648-4EA4-9279-24C5295016E9}" srcOrd="3" destOrd="0" parTransId="{A4A08ED2-3CB3-44E3-A2B7-ADB28E92531C}" sibTransId="{FE652CBD-D53D-40C2-A901-366A9FB67E89}"/>
    <dgm:cxn modelId="{923C17C0-5F8D-45ED-ABA1-F56E30065146}" type="presOf" srcId="{667F3EB5-B556-48FA-A189-D1B8A9423000}" destId="{36B70755-FA8B-47B0-9D55-D9B4D2ACF75A}" srcOrd="1" destOrd="0" presId="urn:microsoft.com/office/officeart/2005/8/layout/list1"/>
    <dgm:cxn modelId="{FA3DBBF7-F4B1-4552-8CE8-D9F693F46393}" type="presOf" srcId="{3EC8FCF2-4950-4110-8C3D-77612B414EBE}" destId="{C7B77ADC-6964-4A7B-81A4-A0F7B0808F20}" srcOrd="1" destOrd="0" presId="urn:microsoft.com/office/officeart/2005/8/layout/list1"/>
    <dgm:cxn modelId="{82FCA186-3B11-4AB8-83CA-316E3FB6ABFB}" srcId="{577639DC-110E-403F-A9D1-CF8ABEBED88A}" destId="{E563BCD7-22A3-4518-9E17-AA799A9F182B}" srcOrd="5" destOrd="0" parTransId="{F62E5C05-F8C1-44FF-A250-774B959AB0E9}" sibTransId="{C24279E7-FE64-476A-A9EE-E5F981B45326}"/>
    <dgm:cxn modelId="{BE81E352-15C9-45D1-93D1-E9696E7B9258}" type="presOf" srcId="{5522CF38-1648-4EA4-9279-24C5295016E9}" destId="{A5332AA3-5BD4-45F2-A8ED-4FF0C640F69B}" srcOrd="0" destOrd="0" presId="urn:microsoft.com/office/officeart/2005/8/layout/list1"/>
    <dgm:cxn modelId="{D792785D-217F-4F9B-B3BA-79F8CB190303}" srcId="{577639DC-110E-403F-A9D1-CF8ABEBED88A}" destId="{3EC8FCF2-4950-4110-8C3D-77612B414EBE}" srcOrd="4" destOrd="0" parTransId="{6F3D464C-9DA1-4D9A-A727-75B4F131AE42}" sibTransId="{BA8733BB-DB7F-4402-8E47-FB2686418C31}"/>
    <dgm:cxn modelId="{51A09CB3-3B4A-495A-A54B-5E63705195FB}" type="presOf" srcId="{667F3EB5-B556-48FA-A189-D1B8A9423000}" destId="{F3E3D576-A56E-4C0E-926B-CAE266A86F09}" srcOrd="0" destOrd="0" presId="urn:microsoft.com/office/officeart/2005/8/layout/list1"/>
    <dgm:cxn modelId="{A6DC02F0-5DB9-4489-A8A8-10CAF8547E89}" type="presOf" srcId="{5522CF38-1648-4EA4-9279-24C5295016E9}" destId="{DB5A3087-249B-4870-8D2F-A797A047EBDD}" srcOrd="1" destOrd="0" presId="urn:microsoft.com/office/officeart/2005/8/layout/list1"/>
    <dgm:cxn modelId="{8A8906F2-0BEA-42A2-8919-70D5C0F0868E}" srcId="{577639DC-110E-403F-A9D1-CF8ABEBED88A}" destId="{667F3EB5-B556-48FA-A189-D1B8A9423000}" srcOrd="1" destOrd="0" parTransId="{0042B2FD-687B-43F7-A5DF-8E8EFB06BA4F}" sibTransId="{FB454844-2471-4388-8F4D-BA2D3EACF482}"/>
    <dgm:cxn modelId="{D492CC7C-D7FF-4CD5-87D7-B74EE2ED7C5C}" type="presOf" srcId="{62C9EBFD-F544-4189-94DB-03FDF28AD40F}" destId="{4A613F9E-0C18-4425-9446-323248AB9FAB}" srcOrd="1" destOrd="0" presId="urn:microsoft.com/office/officeart/2005/8/layout/list1"/>
    <dgm:cxn modelId="{5AF0F6EC-4E3B-4B9D-87EC-8C6B8A032EA1}" type="presOf" srcId="{E563BCD7-22A3-4518-9E17-AA799A9F182B}" destId="{FB79AAF2-047D-4E48-9F94-331A983544D5}" srcOrd="0" destOrd="0" presId="urn:microsoft.com/office/officeart/2005/8/layout/list1"/>
    <dgm:cxn modelId="{3BE9B922-245D-40C3-ADA7-69CB9340EB19}" type="presOf" srcId="{6D541E31-D7D2-404F-82F5-5E5F1F7F050E}" destId="{A6CA3518-A0A7-4577-8D7D-88C47CC7F194}" srcOrd="1" destOrd="0" presId="urn:microsoft.com/office/officeart/2005/8/layout/list1"/>
    <dgm:cxn modelId="{0D9BF8FF-B30C-4C4E-9A7A-FF0B525100F3}" type="presOf" srcId="{E563BCD7-22A3-4518-9E17-AA799A9F182B}" destId="{C9424480-24EE-406C-88F8-6C75FD353C00}" srcOrd="1" destOrd="0" presId="urn:microsoft.com/office/officeart/2005/8/layout/list1"/>
    <dgm:cxn modelId="{0A5A9A62-552C-40B9-AD52-7CAD61B54846}" srcId="{577639DC-110E-403F-A9D1-CF8ABEBED88A}" destId="{6D541E31-D7D2-404F-82F5-5E5F1F7F050E}" srcOrd="0" destOrd="0" parTransId="{D4D24A26-F1EA-4E04-9F3C-C7068F6283A7}" sibTransId="{B40DA66B-8421-4450-9E9B-44C635DB4C48}"/>
    <dgm:cxn modelId="{47EA4495-8CF9-4EF8-A039-7AC06A97B114}" type="presParOf" srcId="{1FD3FB08-BE26-4933-907D-CB47BAE267EE}" destId="{156103F1-81A3-4A46-9B09-F49B3F220A8A}" srcOrd="0" destOrd="0" presId="urn:microsoft.com/office/officeart/2005/8/layout/list1"/>
    <dgm:cxn modelId="{9A278F1D-B475-4414-AE02-07A96F8E75FF}" type="presParOf" srcId="{156103F1-81A3-4A46-9B09-F49B3F220A8A}" destId="{963912D3-9ED6-4EA1-9E8E-DCBDE774E98C}" srcOrd="0" destOrd="0" presId="urn:microsoft.com/office/officeart/2005/8/layout/list1"/>
    <dgm:cxn modelId="{7FCFF487-2800-417D-AEA8-F00F09C59E0E}" type="presParOf" srcId="{156103F1-81A3-4A46-9B09-F49B3F220A8A}" destId="{A6CA3518-A0A7-4577-8D7D-88C47CC7F194}" srcOrd="1" destOrd="0" presId="urn:microsoft.com/office/officeart/2005/8/layout/list1"/>
    <dgm:cxn modelId="{F7BC442F-BFE2-4C33-9162-D849095F9D06}" type="presParOf" srcId="{1FD3FB08-BE26-4933-907D-CB47BAE267EE}" destId="{80CAF0C4-ECA6-4E7F-B131-E07A44CB80B4}" srcOrd="1" destOrd="0" presId="urn:microsoft.com/office/officeart/2005/8/layout/list1"/>
    <dgm:cxn modelId="{A24ADF21-F0F7-42BB-85AA-1BFCAC4D3B71}" type="presParOf" srcId="{1FD3FB08-BE26-4933-907D-CB47BAE267EE}" destId="{DE01333B-8450-4F44-9CB3-C2F3C6531154}" srcOrd="2" destOrd="0" presId="urn:microsoft.com/office/officeart/2005/8/layout/list1"/>
    <dgm:cxn modelId="{648EE0A1-5A9E-47A4-92EE-9E21BEEEB603}" type="presParOf" srcId="{1FD3FB08-BE26-4933-907D-CB47BAE267EE}" destId="{F69881DA-0120-42E0-AD89-BB9D9554E290}" srcOrd="3" destOrd="0" presId="urn:microsoft.com/office/officeart/2005/8/layout/list1"/>
    <dgm:cxn modelId="{C035220A-A688-4F7D-8EC8-DE1EF710D2E7}" type="presParOf" srcId="{1FD3FB08-BE26-4933-907D-CB47BAE267EE}" destId="{804715CC-E473-4449-8088-6E51A89A4ABA}" srcOrd="4" destOrd="0" presId="urn:microsoft.com/office/officeart/2005/8/layout/list1"/>
    <dgm:cxn modelId="{71E49DB4-53FF-4F69-AA0C-2B8B5EC5768B}" type="presParOf" srcId="{804715CC-E473-4449-8088-6E51A89A4ABA}" destId="{F3E3D576-A56E-4C0E-926B-CAE266A86F09}" srcOrd="0" destOrd="0" presId="urn:microsoft.com/office/officeart/2005/8/layout/list1"/>
    <dgm:cxn modelId="{6DF7AAF3-CC29-415B-BA94-AD88AC82EDCA}" type="presParOf" srcId="{804715CC-E473-4449-8088-6E51A89A4ABA}" destId="{36B70755-FA8B-47B0-9D55-D9B4D2ACF75A}" srcOrd="1" destOrd="0" presId="urn:microsoft.com/office/officeart/2005/8/layout/list1"/>
    <dgm:cxn modelId="{C565EF1F-CFF3-4A8B-B6DF-861F59B309BC}" type="presParOf" srcId="{1FD3FB08-BE26-4933-907D-CB47BAE267EE}" destId="{F836C62D-48D5-476F-9ACE-3E213DF81A77}" srcOrd="5" destOrd="0" presId="urn:microsoft.com/office/officeart/2005/8/layout/list1"/>
    <dgm:cxn modelId="{56D1DEBD-7AA7-4AE1-BD1F-03E3FAC2E7CB}" type="presParOf" srcId="{1FD3FB08-BE26-4933-907D-CB47BAE267EE}" destId="{02D362F1-DF28-4871-AFB3-99B6263933AB}" srcOrd="6" destOrd="0" presId="urn:microsoft.com/office/officeart/2005/8/layout/list1"/>
    <dgm:cxn modelId="{CBF6C3B9-D1E4-4E26-94F4-8BDBDABD5DC7}" type="presParOf" srcId="{1FD3FB08-BE26-4933-907D-CB47BAE267EE}" destId="{C75A30A8-18F6-4660-8388-DB9309A88D2E}" srcOrd="7" destOrd="0" presId="urn:microsoft.com/office/officeart/2005/8/layout/list1"/>
    <dgm:cxn modelId="{43113E42-E324-468B-9DD7-9CECAD7F616F}" type="presParOf" srcId="{1FD3FB08-BE26-4933-907D-CB47BAE267EE}" destId="{3DE885EB-7952-42F0-BD2E-AECD962C3BD8}" srcOrd="8" destOrd="0" presId="urn:microsoft.com/office/officeart/2005/8/layout/list1"/>
    <dgm:cxn modelId="{A3009350-19C5-4A56-AB45-66C1FBFE7050}" type="presParOf" srcId="{3DE885EB-7952-42F0-BD2E-AECD962C3BD8}" destId="{DF7B3551-A611-4338-9240-1F924FB5FECD}" srcOrd="0" destOrd="0" presId="urn:microsoft.com/office/officeart/2005/8/layout/list1"/>
    <dgm:cxn modelId="{C987CF5B-31EC-4729-B934-0E01B699A5DF}" type="presParOf" srcId="{3DE885EB-7952-42F0-BD2E-AECD962C3BD8}" destId="{4A613F9E-0C18-4425-9446-323248AB9FAB}" srcOrd="1" destOrd="0" presId="urn:microsoft.com/office/officeart/2005/8/layout/list1"/>
    <dgm:cxn modelId="{3D7DC1FA-9F35-4B68-90BE-CD68B5F434DE}" type="presParOf" srcId="{1FD3FB08-BE26-4933-907D-CB47BAE267EE}" destId="{27E36319-0FE3-4FD9-9382-A6522608019A}" srcOrd="9" destOrd="0" presId="urn:microsoft.com/office/officeart/2005/8/layout/list1"/>
    <dgm:cxn modelId="{5EAB0C36-DC31-4865-ACB2-B1DF5BC6BE06}" type="presParOf" srcId="{1FD3FB08-BE26-4933-907D-CB47BAE267EE}" destId="{1B705DBC-9B88-47F7-9638-285B81F8D9FB}" srcOrd="10" destOrd="0" presId="urn:microsoft.com/office/officeart/2005/8/layout/list1"/>
    <dgm:cxn modelId="{D32C9C09-93B6-4413-8527-40F1091CB030}" type="presParOf" srcId="{1FD3FB08-BE26-4933-907D-CB47BAE267EE}" destId="{DAE10C7D-197F-40F2-B0C0-0F62F48C8134}" srcOrd="11" destOrd="0" presId="urn:microsoft.com/office/officeart/2005/8/layout/list1"/>
    <dgm:cxn modelId="{C36F1388-3513-49A5-A012-AECACC58D2ED}" type="presParOf" srcId="{1FD3FB08-BE26-4933-907D-CB47BAE267EE}" destId="{E02FF0AC-E4BA-4455-9F12-5D8157D1AD44}" srcOrd="12" destOrd="0" presId="urn:microsoft.com/office/officeart/2005/8/layout/list1"/>
    <dgm:cxn modelId="{5DB37FC8-891E-4CFD-A7A3-9863C3288F3B}" type="presParOf" srcId="{E02FF0AC-E4BA-4455-9F12-5D8157D1AD44}" destId="{A5332AA3-5BD4-45F2-A8ED-4FF0C640F69B}" srcOrd="0" destOrd="0" presId="urn:microsoft.com/office/officeart/2005/8/layout/list1"/>
    <dgm:cxn modelId="{070C8C4D-96A8-4ED2-AE7E-C797F8EBA419}" type="presParOf" srcId="{E02FF0AC-E4BA-4455-9F12-5D8157D1AD44}" destId="{DB5A3087-249B-4870-8D2F-A797A047EBDD}" srcOrd="1" destOrd="0" presId="urn:microsoft.com/office/officeart/2005/8/layout/list1"/>
    <dgm:cxn modelId="{6146D098-C54E-40B7-82E4-95D2CFCCAE4F}" type="presParOf" srcId="{1FD3FB08-BE26-4933-907D-CB47BAE267EE}" destId="{63AC411A-14D2-4E28-AF11-654BA6393DB8}" srcOrd="13" destOrd="0" presId="urn:microsoft.com/office/officeart/2005/8/layout/list1"/>
    <dgm:cxn modelId="{2EABC21E-F12F-4E2B-939B-04B2731F658E}" type="presParOf" srcId="{1FD3FB08-BE26-4933-907D-CB47BAE267EE}" destId="{13F3F364-B3BE-4069-9A4E-40B1E0D13059}" srcOrd="14" destOrd="0" presId="urn:microsoft.com/office/officeart/2005/8/layout/list1"/>
    <dgm:cxn modelId="{057D9F91-AE07-4DCF-82EA-2C9DA60EAA3D}" type="presParOf" srcId="{1FD3FB08-BE26-4933-907D-CB47BAE267EE}" destId="{0A3875EC-DA1C-4804-8E48-0EF4FDF86289}" srcOrd="15" destOrd="0" presId="urn:microsoft.com/office/officeart/2005/8/layout/list1"/>
    <dgm:cxn modelId="{FFA28C65-679C-4D8F-930C-7E646A3901CB}" type="presParOf" srcId="{1FD3FB08-BE26-4933-907D-CB47BAE267EE}" destId="{9BD09055-F0F8-4BE5-95A3-3F80A082C82C}" srcOrd="16" destOrd="0" presId="urn:microsoft.com/office/officeart/2005/8/layout/list1"/>
    <dgm:cxn modelId="{31F3C990-9620-4CAD-B076-97F623A3C55D}" type="presParOf" srcId="{9BD09055-F0F8-4BE5-95A3-3F80A082C82C}" destId="{EFAD6F14-B632-4E70-8A7D-2BB552BF5DF8}" srcOrd="0" destOrd="0" presId="urn:microsoft.com/office/officeart/2005/8/layout/list1"/>
    <dgm:cxn modelId="{5187E859-C7BF-4CEB-81E7-F8B52125A4D7}" type="presParOf" srcId="{9BD09055-F0F8-4BE5-95A3-3F80A082C82C}" destId="{C7B77ADC-6964-4A7B-81A4-A0F7B0808F20}" srcOrd="1" destOrd="0" presId="urn:microsoft.com/office/officeart/2005/8/layout/list1"/>
    <dgm:cxn modelId="{A79CF71A-CBC3-4365-96EB-559D7F73F934}" type="presParOf" srcId="{1FD3FB08-BE26-4933-907D-CB47BAE267EE}" destId="{47FA8941-6415-4EFC-B937-A8C250D54737}" srcOrd="17" destOrd="0" presId="urn:microsoft.com/office/officeart/2005/8/layout/list1"/>
    <dgm:cxn modelId="{A38D2041-9AFD-4D41-9B55-C3AA45CE820E}" type="presParOf" srcId="{1FD3FB08-BE26-4933-907D-CB47BAE267EE}" destId="{44E43C88-15EB-43A0-BEC9-AF5DDE1C7A30}" srcOrd="18" destOrd="0" presId="urn:microsoft.com/office/officeart/2005/8/layout/list1"/>
    <dgm:cxn modelId="{22D5765D-5D1F-4E83-96A2-9DF7B20CD1D8}" type="presParOf" srcId="{1FD3FB08-BE26-4933-907D-CB47BAE267EE}" destId="{BCB96212-D556-402D-8829-B462BE1D9931}" srcOrd="19" destOrd="0" presId="urn:microsoft.com/office/officeart/2005/8/layout/list1"/>
    <dgm:cxn modelId="{3147D948-A336-4288-A6E0-C61A5C9D5B49}" type="presParOf" srcId="{1FD3FB08-BE26-4933-907D-CB47BAE267EE}" destId="{69180134-3B20-4267-9D46-8907A9DDD765}" srcOrd="20" destOrd="0" presId="urn:microsoft.com/office/officeart/2005/8/layout/list1"/>
    <dgm:cxn modelId="{CBC7E474-C2D1-45C8-89E4-87F9581F31DF}" type="presParOf" srcId="{69180134-3B20-4267-9D46-8907A9DDD765}" destId="{FB79AAF2-047D-4E48-9F94-331A983544D5}" srcOrd="0" destOrd="0" presId="urn:microsoft.com/office/officeart/2005/8/layout/list1"/>
    <dgm:cxn modelId="{1CC152DA-30BD-499E-9610-E2A6C4CE5803}" type="presParOf" srcId="{69180134-3B20-4267-9D46-8907A9DDD765}" destId="{C9424480-24EE-406C-88F8-6C75FD353C00}" srcOrd="1" destOrd="0" presId="urn:microsoft.com/office/officeart/2005/8/layout/list1"/>
    <dgm:cxn modelId="{2F764BC6-7159-4934-AA15-A5B918737F71}" type="presParOf" srcId="{1FD3FB08-BE26-4933-907D-CB47BAE267EE}" destId="{1B967D7F-2BF3-4011-B5A4-8384BCA0FB7C}" srcOrd="21" destOrd="0" presId="urn:microsoft.com/office/officeart/2005/8/layout/list1"/>
    <dgm:cxn modelId="{C9F2334D-0D73-40EA-AEC5-9A7971860E6B}" type="presParOf" srcId="{1FD3FB08-BE26-4933-907D-CB47BAE267EE}" destId="{A8CC25BD-5F10-4368-8E57-F66D7F923D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DA820-6AEF-4ED7-9ED9-32F6B739D0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FBBA6A1-DCE0-44F5-B5BD-DE27CCD3E625}">
      <dgm:prSet/>
      <dgm:spPr/>
      <dgm:t>
        <a:bodyPr/>
        <a:lstStyle/>
        <a:p>
          <a:pPr rtl="0"/>
          <a:r>
            <a:rPr lang="it-IT" smtClean="0">
              <a:solidFill>
                <a:schemeClr val="tx1"/>
              </a:solidFill>
            </a:rPr>
            <a:t>L’acquisizione a condizioni favorevoli delle risorse (in particolare </a:t>
          </a:r>
          <a:r>
            <a:rPr lang="it-IT" b="1" smtClean="0">
              <a:solidFill>
                <a:schemeClr val="tx1"/>
              </a:solidFill>
            </a:rPr>
            <a:t>materie prime </a:t>
          </a:r>
          <a:r>
            <a:rPr lang="it-IT" smtClean="0">
              <a:solidFill>
                <a:schemeClr val="tx1"/>
              </a:solidFill>
            </a:rPr>
            <a:t>e </a:t>
          </a:r>
          <a:r>
            <a:rPr lang="it-IT" b="1" smtClean="0">
              <a:solidFill>
                <a:schemeClr val="tx1"/>
              </a:solidFill>
            </a:rPr>
            <a:t>lavoro</a:t>
          </a:r>
          <a:r>
            <a:rPr lang="it-IT" smtClean="0">
              <a:solidFill>
                <a:schemeClr val="tx1"/>
              </a:solidFill>
            </a:rPr>
            <a:t>) porta al fenomeno della </a:t>
          </a:r>
          <a:r>
            <a:rPr lang="it-IT" b="1" smtClean="0">
              <a:solidFill>
                <a:schemeClr val="tx1"/>
              </a:solidFill>
            </a:rPr>
            <a:t>delocalizzazione.</a:t>
          </a:r>
          <a:endParaRPr lang="it-IT">
            <a:solidFill>
              <a:schemeClr val="tx1"/>
            </a:solidFill>
          </a:endParaRPr>
        </a:p>
      </dgm:t>
    </dgm:pt>
    <dgm:pt modelId="{4FE9260B-7FC2-4BDB-ABC6-DF7035E77CFA}" type="parTrans" cxnId="{2BCC9E11-8659-4FFB-89F6-AB2D718CA83D}">
      <dgm:prSet/>
      <dgm:spPr/>
      <dgm:t>
        <a:bodyPr/>
        <a:lstStyle/>
        <a:p>
          <a:endParaRPr lang="it-IT"/>
        </a:p>
      </dgm:t>
    </dgm:pt>
    <dgm:pt modelId="{901BA212-79F5-4521-9B7B-62730F4BE9A2}" type="sibTrans" cxnId="{2BCC9E11-8659-4FFB-89F6-AB2D718CA83D}">
      <dgm:prSet/>
      <dgm:spPr/>
      <dgm:t>
        <a:bodyPr/>
        <a:lstStyle/>
        <a:p>
          <a:endParaRPr lang="it-IT"/>
        </a:p>
      </dgm:t>
    </dgm:pt>
    <dgm:pt modelId="{EF0BF700-5F9F-4E1A-BFF0-562FAAE0C12F}">
      <dgm:prSet/>
      <dgm:spPr/>
      <dgm:t>
        <a:bodyPr/>
        <a:lstStyle/>
        <a:p>
          <a:pPr algn="ctr" rtl="0"/>
          <a:r>
            <a:rPr lang="it-IT" dirty="0" smtClean="0">
              <a:solidFill>
                <a:schemeClr val="tx1"/>
              </a:solidFill>
            </a:rPr>
            <a:t>Tuttavia oggi l’impresa non va all’estero </a:t>
          </a:r>
          <a:r>
            <a:rPr lang="it-IT" b="1" dirty="0" smtClean="0">
              <a:solidFill>
                <a:schemeClr val="tx1"/>
              </a:solidFill>
            </a:rPr>
            <a:t>solo</a:t>
          </a:r>
          <a:r>
            <a:rPr lang="it-IT" dirty="0" smtClean="0">
              <a:solidFill>
                <a:schemeClr val="tx1"/>
              </a:solidFill>
            </a:rPr>
            <a:t> per delocalizzare</a:t>
          </a:r>
          <a:endParaRPr lang="it-IT" dirty="0">
            <a:solidFill>
              <a:schemeClr val="tx1"/>
            </a:solidFill>
          </a:endParaRPr>
        </a:p>
      </dgm:t>
    </dgm:pt>
    <dgm:pt modelId="{270D9CBA-0FCA-4339-AC69-14A9DC65F962}" type="parTrans" cxnId="{567F1EBC-4FE5-4BBD-B622-510554DAF78C}">
      <dgm:prSet/>
      <dgm:spPr/>
      <dgm:t>
        <a:bodyPr/>
        <a:lstStyle/>
        <a:p>
          <a:endParaRPr lang="it-IT"/>
        </a:p>
      </dgm:t>
    </dgm:pt>
    <dgm:pt modelId="{7CF4D7BE-0E26-4FE4-9876-6EDCF6EC34D0}" type="sibTrans" cxnId="{567F1EBC-4FE5-4BBD-B622-510554DAF78C}">
      <dgm:prSet/>
      <dgm:spPr/>
      <dgm:t>
        <a:bodyPr/>
        <a:lstStyle/>
        <a:p>
          <a:endParaRPr lang="it-IT"/>
        </a:p>
      </dgm:t>
    </dgm:pt>
    <dgm:pt modelId="{CDCCF220-07EB-43D7-AF43-33A45851272F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La </a:t>
          </a:r>
          <a:r>
            <a:rPr lang="it-IT" b="1" dirty="0" smtClean="0">
              <a:solidFill>
                <a:schemeClr val="tx1"/>
              </a:solidFill>
            </a:rPr>
            <a:t>localizzazione</a:t>
          </a:r>
          <a:r>
            <a:rPr lang="it-IT" dirty="0" smtClean="0">
              <a:solidFill>
                <a:schemeClr val="tx1"/>
              </a:solidFill>
            </a:rPr>
            <a:t> riguarda la scelta ottimale del luogo dove insediare l’attività produttiva, collocando </a:t>
          </a:r>
          <a:r>
            <a:rPr lang="it-IT" b="1" dirty="0" smtClean="0">
              <a:solidFill>
                <a:schemeClr val="tx1"/>
              </a:solidFill>
            </a:rPr>
            <a:t>le varie fasi del processo produttivo </a:t>
          </a:r>
          <a:r>
            <a:rPr lang="it-IT" dirty="0" smtClean="0">
              <a:solidFill>
                <a:schemeClr val="tx1"/>
              </a:solidFill>
            </a:rPr>
            <a:t>in aree geografiche diverse a seconda della possibilità di sfruttare le opportunità offerte dai contesti.</a:t>
          </a:r>
          <a:endParaRPr lang="it-IT" dirty="0">
            <a:solidFill>
              <a:schemeClr val="tx1"/>
            </a:solidFill>
          </a:endParaRPr>
        </a:p>
      </dgm:t>
    </dgm:pt>
    <dgm:pt modelId="{61814CB5-083D-471A-934D-D9FA0454F681}" type="parTrans" cxnId="{B2826840-8625-4664-89B8-0F63CF37C78D}">
      <dgm:prSet/>
      <dgm:spPr/>
      <dgm:t>
        <a:bodyPr/>
        <a:lstStyle/>
        <a:p>
          <a:endParaRPr lang="it-IT"/>
        </a:p>
      </dgm:t>
    </dgm:pt>
    <dgm:pt modelId="{C19EC441-2BE7-473C-B560-5314AB3982D1}" type="sibTrans" cxnId="{B2826840-8625-4664-89B8-0F63CF37C78D}">
      <dgm:prSet/>
      <dgm:spPr/>
      <dgm:t>
        <a:bodyPr/>
        <a:lstStyle/>
        <a:p>
          <a:endParaRPr lang="it-IT"/>
        </a:p>
      </dgm:t>
    </dgm:pt>
    <dgm:pt modelId="{DCB6A514-78AE-4394-A9A5-A0915B18C0DE}" type="pres">
      <dgm:prSet presAssocID="{71EDA820-6AEF-4ED7-9ED9-32F6B739D0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E9FDEF-611D-4FB4-8897-FF00497A8AE8}" type="pres">
      <dgm:prSet presAssocID="{EFBBA6A1-DCE0-44F5-B5BD-DE27CCD3E625}" presName="parentText" presStyleLbl="node1" presStyleIdx="0" presStyleCnt="3" custLinFactNeighborX="-205" custLinFactNeighborY="5462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FE566-1A8D-41AB-B4E2-0D29E26FB965}" type="pres">
      <dgm:prSet presAssocID="{901BA212-79F5-4521-9B7B-62730F4BE9A2}" presName="spacer" presStyleCnt="0"/>
      <dgm:spPr/>
    </dgm:pt>
    <dgm:pt modelId="{E1B1C0FC-4F27-43F6-ADD8-BC8C29A7F571}" type="pres">
      <dgm:prSet presAssocID="{EF0BF700-5F9F-4E1A-BFF0-562FAAE0C12F}" presName="parentText" presStyleLbl="node1" presStyleIdx="1" presStyleCnt="3" custLinFactNeighborX="22158" custLinFactNeighborY="3455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9364A-E5EC-4ACA-B8BC-DE32BB2BE578}" type="pres">
      <dgm:prSet presAssocID="{7CF4D7BE-0E26-4FE4-9876-6EDCF6EC34D0}" presName="spacer" presStyleCnt="0"/>
      <dgm:spPr/>
    </dgm:pt>
    <dgm:pt modelId="{9221B49C-3455-4124-A4C0-48BF80CA093D}" type="pres">
      <dgm:prSet presAssocID="{CDCCF220-07EB-43D7-AF43-33A4585127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826840-8625-4664-89B8-0F63CF37C78D}" srcId="{71EDA820-6AEF-4ED7-9ED9-32F6B739D03A}" destId="{CDCCF220-07EB-43D7-AF43-33A45851272F}" srcOrd="2" destOrd="0" parTransId="{61814CB5-083D-471A-934D-D9FA0454F681}" sibTransId="{C19EC441-2BE7-473C-B560-5314AB3982D1}"/>
    <dgm:cxn modelId="{9438CD43-A54C-4876-9128-26A8456CBCD8}" type="presOf" srcId="{CDCCF220-07EB-43D7-AF43-33A45851272F}" destId="{9221B49C-3455-4124-A4C0-48BF80CA093D}" srcOrd="0" destOrd="0" presId="urn:microsoft.com/office/officeart/2005/8/layout/vList2"/>
    <dgm:cxn modelId="{48EFAC5E-4E13-46E6-BDDB-FC11AD50D3D0}" type="presOf" srcId="{71EDA820-6AEF-4ED7-9ED9-32F6B739D03A}" destId="{DCB6A514-78AE-4394-A9A5-A0915B18C0DE}" srcOrd="0" destOrd="0" presId="urn:microsoft.com/office/officeart/2005/8/layout/vList2"/>
    <dgm:cxn modelId="{4CD51113-5C1D-4DFD-AA74-84A91BCAEE13}" type="presOf" srcId="{EF0BF700-5F9F-4E1A-BFF0-562FAAE0C12F}" destId="{E1B1C0FC-4F27-43F6-ADD8-BC8C29A7F571}" srcOrd="0" destOrd="0" presId="urn:microsoft.com/office/officeart/2005/8/layout/vList2"/>
    <dgm:cxn modelId="{2BCC9E11-8659-4FFB-89F6-AB2D718CA83D}" srcId="{71EDA820-6AEF-4ED7-9ED9-32F6B739D03A}" destId="{EFBBA6A1-DCE0-44F5-B5BD-DE27CCD3E625}" srcOrd="0" destOrd="0" parTransId="{4FE9260B-7FC2-4BDB-ABC6-DF7035E77CFA}" sibTransId="{901BA212-79F5-4521-9B7B-62730F4BE9A2}"/>
    <dgm:cxn modelId="{567F1EBC-4FE5-4BBD-B622-510554DAF78C}" srcId="{71EDA820-6AEF-4ED7-9ED9-32F6B739D03A}" destId="{EF0BF700-5F9F-4E1A-BFF0-562FAAE0C12F}" srcOrd="1" destOrd="0" parTransId="{270D9CBA-0FCA-4339-AC69-14A9DC65F962}" sibTransId="{7CF4D7BE-0E26-4FE4-9876-6EDCF6EC34D0}"/>
    <dgm:cxn modelId="{2895BA34-FAAB-4301-9C76-EC855D75A4D9}" type="presOf" srcId="{EFBBA6A1-DCE0-44F5-B5BD-DE27CCD3E625}" destId="{71E9FDEF-611D-4FB4-8897-FF00497A8AE8}" srcOrd="0" destOrd="0" presId="urn:microsoft.com/office/officeart/2005/8/layout/vList2"/>
    <dgm:cxn modelId="{63BCC4F8-521F-4B14-AF5E-E05869C00A9B}" type="presParOf" srcId="{DCB6A514-78AE-4394-A9A5-A0915B18C0DE}" destId="{71E9FDEF-611D-4FB4-8897-FF00497A8AE8}" srcOrd="0" destOrd="0" presId="urn:microsoft.com/office/officeart/2005/8/layout/vList2"/>
    <dgm:cxn modelId="{5AC57424-0512-4EFF-9A42-6105A4D20851}" type="presParOf" srcId="{DCB6A514-78AE-4394-A9A5-A0915B18C0DE}" destId="{31EFE566-1A8D-41AB-B4E2-0D29E26FB965}" srcOrd="1" destOrd="0" presId="urn:microsoft.com/office/officeart/2005/8/layout/vList2"/>
    <dgm:cxn modelId="{AAB1EDB3-1447-4E0B-AC0E-F665509EA692}" type="presParOf" srcId="{DCB6A514-78AE-4394-A9A5-A0915B18C0DE}" destId="{E1B1C0FC-4F27-43F6-ADD8-BC8C29A7F571}" srcOrd="2" destOrd="0" presId="urn:microsoft.com/office/officeart/2005/8/layout/vList2"/>
    <dgm:cxn modelId="{ADAB31CA-4BAF-4122-9BB0-7A240237B4C6}" type="presParOf" srcId="{DCB6A514-78AE-4394-A9A5-A0915B18C0DE}" destId="{0F19364A-E5EC-4ACA-B8BC-DE32BB2BE578}" srcOrd="3" destOrd="0" presId="urn:microsoft.com/office/officeart/2005/8/layout/vList2"/>
    <dgm:cxn modelId="{4E3EC821-4EBD-4E2D-8F06-9E493D4BF297}" type="presParOf" srcId="{DCB6A514-78AE-4394-A9A5-A0915B18C0DE}" destId="{9221B49C-3455-4124-A4C0-48BF80CA09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C2027-9F6E-453F-B1A1-24C8477246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C92E553-5ABC-4363-8539-49668113FCF3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il costo del lavoro</a:t>
          </a:r>
          <a:endParaRPr lang="it-IT" dirty="0">
            <a:solidFill>
              <a:schemeClr val="tx1"/>
            </a:solidFill>
          </a:endParaRPr>
        </a:p>
      </dgm:t>
    </dgm:pt>
    <dgm:pt modelId="{3B6B0E96-6A8A-4312-BEA5-1245F096345B}" type="parTrans" cxnId="{709508EC-04C3-406E-966B-26EB41810AF2}">
      <dgm:prSet/>
      <dgm:spPr/>
      <dgm:t>
        <a:bodyPr/>
        <a:lstStyle/>
        <a:p>
          <a:endParaRPr lang="it-IT"/>
        </a:p>
      </dgm:t>
    </dgm:pt>
    <dgm:pt modelId="{BD710822-5492-4EB2-BF8F-27FD1236C538}" type="sibTrans" cxnId="{709508EC-04C3-406E-966B-26EB41810AF2}">
      <dgm:prSet/>
      <dgm:spPr/>
      <dgm:t>
        <a:bodyPr/>
        <a:lstStyle/>
        <a:p>
          <a:endParaRPr lang="it-IT"/>
        </a:p>
      </dgm:t>
    </dgm:pt>
    <dgm:pt modelId="{5B8258D3-8C24-4FD7-A1D9-1BAC7077B6D4}" type="pres">
      <dgm:prSet presAssocID="{BACC2027-9F6E-453F-B1A1-24C8477246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3C22C9-617A-4E52-86E3-F23ADD9E1BA9}" type="pres">
      <dgm:prSet presAssocID="{3C92E553-5ABC-4363-8539-49668113FC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C44BF7-BFA4-44CD-82C9-4F33096405E4}" type="presOf" srcId="{3C92E553-5ABC-4363-8539-49668113FCF3}" destId="{913C22C9-617A-4E52-86E3-F23ADD9E1BA9}" srcOrd="0" destOrd="0" presId="urn:microsoft.com/office/officeart/2005/8/layout/vList2"/>
    <dgm:cxn modelId="{7A6D035D-685B-4358-9125-7CC02742443F}" type="presOf" srcId="{BACC2027-9F6E-453F-B1A1-24C847724695}" destId="{5B8258D3-8C24-4FD7-A1D9-1BAC7077B6D4}" srcOrd="0" destOrd="0" presId="urn:microsoft.com/office/officeart/2005/8/layout/vList2"/>
    <dgm:cxn modelId="{709508EC-04C3-406E-966B-26EB41810AF2}" srcId="{BACC2027-9F6E-453F-B1A1-24C847724695}" destId="{3C92E553-5ABC-4363-8539-49668113FCF3}" srcOrd="0" destOrd="0" parTransId="{3B6B0E96-6A8A-4312-BEA5-1245F096345B}" sibTransId="{BD710822-5492-4EB2-BF8F-27FD1236C538}"/>
    <dgm:cxn modelId="{B67A1B45-3D36-425F-AB8F-A9D8AD48EB99}" type="presParOf" srcId="{5B8258D3-8C24-4FD7-A1D9-1BAC7077B6D4}" destId="{913C22C9-617A-4E52-86E3-F23ADD9E1B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7226D8-058D-489B-B593-C629275F28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9DB6BC09-4F0A-4EF7-9DC0-DC8AB89F851C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la facilità di accesso ai servizi offerti da altre aziende</a:t>
          </a:r>
          <a:endParaRPr lang="it-IT" dirty="0">
            <a:solidFill>
              <a:schemeClr val="tx1"/>
            </a:solidFill>
          </a:endParaRPr>
        </a:p>
      </dgm:t>
    </dgm:pt>
    <dgm:pt modelId="{4AA44F7D-ECBE-4DE7-A2D7-5BE8AF6441C0}" type="parTrans" cxnId="{960637D7-8B60-46FE-B660-882529DBB801}">
      <dgm:prSet/>
      <dgm:spPr/>
      <dgm:t>
        <a:bodyPr/>
        <a:lstStyle/>
        <a:p>
          <a:endParaRPr lang="it-IT"/>
        </a:p>
      </dgm:t>
    </dgm:pt>
    <dgm:pt modelId="{1428F518-0E11-4A8B-B37C-C24BA5A2987F}" type="sibTrans" cxnId="{960637D7-8B60-46FE-B660-882529DBB801}">
      <dgm:prSet/>
      <dgm:spPr/>
      <dgm:t>
        <a:bodyPr/>
        <a:lstStyle/>
        <a:p>
          <a:endParaRPr lang="it-IT"/>
        </a:p>
      </dgm:t>
    </dgm:pt>
    <dgm:pt modelId="{88E7F745-A746-40A8-927C-699F9A7E200A}" type="pres">
      <dgm:prSet presAssocID="{257226D8-058D-489B-B593-C629275F2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228C276-ED06-42F6-BAEA-70603A51577B}" type="pres">
      <dgm:prSet presAssocID="{9DB6BC09-4F0A-4EF7-9DC0-DC8AB89F8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86FFCA-69EA-4EDB-A37D-9A3FA24A09EF}" type="presOf" srcId="{9DB6BC09-4F0A-4EF7-9DC0-DC8AB89F851C}" destId="{6228C276-ED06-42F6-BAEA-70603A51577B}" srcOrd="0" destOrd="0" presId="urn:microsoft.com/office/officeart/2005/8/layout/vList2"/>
    <dgm:cxn modelId="{16F838EE-EBCB-43C7-8578-04B7B6D4B439}" type="presOf" srcId="{257226D8-058D-489B-B593-C629275F285B}" destId="{88E7F745-A746-40A8-927C-699F9A7E200A}" srcOrd="0" destOrd="0" presId="urn:microsoft.com/office/officeart/2005/8/layout/vList2"/>
    <dgm:cxn modelId="{960637D7-8B60-46FE-B660-882529DBB801}" srcId="{257226D8-058D-489B-B593-C629275F285B}" destId="{9DB6BC09-4F0A-4EF7-9DC0-DC8AB89F851C}" srcOrd="0" destOrd="0" parTransId="{4AA44F7D-ECBE-4DE7-A2D7-5BE8AF6441C0}" sibTransId="{1428F518-0E11-4A8B-B37C-C24BA5A2987F}"/>
    <dgm:cxn modelId="{35AAE794-249B-4FEE-A800-14564FC6F19E}" type="presParOf" srcId="{88E7F745-A746-40A8-927C-699F9A7E200A}" destId="{6228C276-ED06-42F6-BAEA-70603A5157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8A498C-03A0-4A99-8C89-F09D3C0498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6FE84137-432B-4402-B413-587F4C3C86AD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la possibilità di interagire con le altre imprese presenti sul territorio</a:t>
          </a:r>
          <a:endParaRPr lang="it-IT" dirty="0">
            <a:solidFill>
              <a:schemeClr val="tx1"/>
            </a:solidFill>
          </a:endParaRPr>
        </a:p>
      </dgm:t>
    </dgm:pt>
    <dgm:pt modelId="{A55F794D-0BF6-456A-A682-77B987407A8E}" type="parTrans" cxnId="{8C5B0297-9189-4959-BBD6-E55EECBDC4D2}">
      <dgm:prSet/>
      <dgm:spPr/>
      <dgm:t>
        <a:bodyPr/>
        <a:lstStyle/>
        <a:p>
          <a:endParaRPr lang="it-IT"/>
        </a:p>
      </dgm:t>
    </dgm:pt>
    <dgm:pt modelId="{B1D07402-6DAF-4D1C-9FA7-8643D3185029}" type="sibTrans" cxnId="{8C5B0297-9189-4959-BBD6-E55EECBDC4D2}">
      <dgm:prSet/>
      <dgm:spPr/>
      <dgm:t>
        <a:bodyPr/>
        <a:lstStyle/>
        <a:p>
          <a:endParaRPr lang="it-IT"/>
        </a:p>
      </dgm:t>
    </dgm:pt>
    <dgm:pt modelId="{4B0B04D2-AE13-4613-BB19-DEFA1D0B1023}" type="pres">
      <dgm:prSet presAssocID="{938A498C-03A0-4A99-8C89-F09D3C0498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F0778AB-6838-44B9-BAD5-DE2E37BF54D0}" type="pres">
      <dgm:prSet presAssocID="{6FE84137-432B-4402-B413-587F4C3C86AD}" presName="parentText" presStyleLbl="node1" presStyleIdx="0" presStyleCnt="1" custLinFactNeighborX="183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1719BA-C8BE-4464-93A2-30443885A7E1}" type="presOf" srcId="{6FE84137-432B-4402-B413-587F4C3C86AD}" destId="{9F0778AB-6838-44B9-BAD5-DE2E37BF54D0}" srcOrd="0" destOrd="0" presId="urn:microsoft.com/office/officeart/2005/8/layout/vList2"/>
    <dgm:cxn modelId="{8C5B0297-9189-4959-BBD6-E55EECBDC4D2}" srcId="{938A498C-03A0-4A99-8C89-F09D3C049898}" destId="{6FE84137-432B-4402-B413-587F4C3C86AD}" srcOrd="0" destOrd="0" parTransId="{A55F794D-0BF6-456A-A682-77B987407A8E}" sibTransId="{B1D07402-6DAF-4D1C-9FA7-8643D3185029}"/>
    <dgm:cxn modelId="{999BAAC0-8EF9-4FFD-839D-A26E63893D01}" type="presOf" srcId="{938A498C-03A0-4A99-8C89-F09D3C049898}" destId="{4B0B04D2-AE13-4613-BB19-DEFA1D0B1023}" srcOrd="0" destOrd="0" presId="urn:microsoft.com/office/officeart/2005/8/layout/vList2"/>
    <dgm:cxn modelId="{FBFEC092-0851-43DF-A7C1-AED09258D8E1}" type="presParOf" srcId="{4B0B04D2-AE13-4613-BB19-DEFA1D0B1023}" destId="{9F0778AB-6838-44B9-BAD5-DE2E37BF54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BBA564-BCDF-4CD5-B950-B2E8E84A5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EBBD7E8-2B51-419D-B732-ED091C58A60D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la possibilità di accedere a nuovi mercati di sbocco</a:t>
          </a:r>
          <a:endParaRPr lang="it-IT" dirty="0">
            <a:solidFill>
              <a:schemeClr val="tx1"/>
            </a:solidFill>
          </a:endParaRPr>
        </a:p>
      </dgm:t>
    </dgm:pt>
    <dgm:pt modelId="{659BAACC-66E0-4EA5-B68D-0EEDD77AF846}" type="parTrans" cxnId="{CAA9AE8D-1FC5-4DC8-A031-FD06AEB5E814}">
      <dgm:prSet/>
      <dgm:spPr/>
      <dgm:t>
        <a:bodyPr/>
        <a:lstStyle/>
        <a:p>
          <a:endParaRPr lang="it-IT"/>
        </a:p>
      </dgm:t>
    </dgm:pt>
    <dgm:pt modelId="{AE996692-9444-43F9-AE0E-9C9C0A418A7D}" type="sibTrans" cxnId="{CAA9AE8D-1FC5-4DC8-A031-FD06AEB5E814}">
      <dgm:prSet/>
      <dgm:spPr/>
      <dgm:t>
        <a:bodyPr/>
        <a:lstStyle/>
        <a:p>
          <a:endParaRPr lang="it-IT"/>
        </a:p>
      </dgm:t>
    </dgm:pt>
    <dgm:pt modelId="{29548E3C-6899-44CF-B523-15DC305F229D}" type="pres">
      <dgm:prSet presAssocID="{03BBA564-BCDF-4CD5-B950-B2E8E84A5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52DF4B-3EB5-4762-8438-23F7C17895FD}" type="pres">
      <dgm:prSet presAssocID="{4EBBD7E8-2B51-419D-B732-ED091C58A60D}" presName="parentText" presStyleLbl="node1" presStyleIdx="0" presStyleCnt="1" custLinFactNeighborX="-170" custLinFactNeighborY="920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335D0B8-A02F-41AC-A8D4-B8B7F9E64B5F}" type="presOf" srcId="{4EBBD7E8-2B51-419D-B732-ED091C58A60D}" destId="{8452DF4B-3EB5-4762-8438-23F7C17895FD}" srcOrd="0" destOrd="0" presId="urn:microsoft.com/office/officeart/2005/8/layout/vList2"/>
    <dgm:cxn modelId="{CAA9AE8D-1FC5-4DC8-A031-FD06AEB5E814}" srcId="{03BBA564-BCDF-4CD5-B950-B2E8E84A52AA}" destId="{4EBBD7E8-2B51-419D-B732-ED091C58A60D}" srcOrd="0" destOrd="0" parTransId="{659BAACC-66E0-4EA5-B68D-0EEDD77AF846}" sibTransId="{AE996692-9444-43F9-AE0E-9C9C0A418A7D}"/>
    <dgm:cxn modelId="{704527FA-B78C-4564-ACA0-9A62E4F8B32F}" type="presOf" srcId="{03BBA564-BCDF-4CD5-B950-B2E8E84A52AA}" destId="{29548E3C-6899-44CF-B523-15DC305F229D}" srcOrd="0" destOrd="0" presId="urn:microsoft.com/office/officeart/2005/8/layout/vList2"/>
    <dgm:cxn modelId="{2F9F9B19-926E-4153-8930-CAE1C5D122E9}" type="presParOf" srcId="{29548E3C-6899-44CF-B523-15DC305F229D}" destId="{8452DF4B-3EB5-4762-8438-23F7C17895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6C219-0487-49DA-B47B-43479274C0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19443DE-36BE-421E-99BB-A866D217AD37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la presenza di infrastrutture</a:t>
          </a:r>
          <a:endParaRPr lang="it-IT" dirty="0">
            <a:solidFill>
              <a:schemeClr val="tx1"/>
            </a:solidFill>
          </a:endParaRPr>
        </a:p>
      </dgm:t>
    </dgm:pt>
    <dgm:pt modelId="{11B95707-76A0-454B-8A77-101D7F7A5B7E}" type="parTrans" cxnId="{333DCEE9-F612-4287-9700-81664DED435F}">
      <dgm:prSet/>
      <dgm:spPr/>
      <dgm:t>
        <a:bodyPr/>
        <a:lstStyle/>
        <a:p>
          <a:endParaRPr lang="it-IT"/>
        </a:p>
      </dgm:t>
    </dgm:pt>
    <dgm:pt modelId="{20BB32FA-5917-436A-A608-D90E5769B845}" type="sibTrans" cxnId="{333DCEE9-F612-4287-9700-81664DED435F}">
      <dgm:prSet/>
      <dgm:spPr/>
      <dgm:t>
        <a:bodyPr/>
        <a:lstStyle/>
        <a:p>
          <a:endParaRPr lang="it-IT"/>
        </a:p>
      </dgm:t>
    </dgm:pt>
    <dgm:pt modelId="{20656382-1781-49B5-A551-EBE541C40723}" type="pres">
      <dgm:prSet presAssocID="{3BE6C219-0487-49DA-B47B-43479274C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E8E9233-49E1-4FDB-81A7-58D3FA9E62DD}" type="pres">
      <dgm:prSet presAssocID="{719443DE-36BE-421E-99BB-A866D217AD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399013-AD69-42A2-9BA9-18E242028DEF}" type="presOf" srcId="{719443DE-36BE-421E-99BB-A866D217AD37}" destId="{CE8E9233-49E1-4FDB-81A7-58D3FA9E62DD}" srcOrd="0" destOrd="0" presId="urn:microsoft.com/office/officeart/2005/8/layout/vList2"/>
    <dgm:cxn modelId="{333DCEE9-F612-4287-9700-81664DED435F}" srcId="{3BE6C219-0487-49DA-B47B-43479274C019}" destId="{719443DE-36BE-421E-99BB-A866D217AD37}" srcOrd="0" destOrd="0" parTransId="{11B95707-76A0-454B-8A77-101D7F7A5B7E}" sibTransId="{20BB32FA-5917-436A-A608-D90E5769B845}"/>
    <dgm:cxn modelId="{4D6A4682-28FB-4034-9F15-8142F42A4A75}" type="presOf" srcId="{3BE6C219-0487-49DA-B47B-43479274C019}" destId="{20656382-1781-49B5-A551-EBE541C40723}" srcOrd="0" destOrd="0" presId="urn:microsoft.com/office/officeart/2005/8/layout/vList2"/>
    <dgm:cxn modelId="{D921557C-7E5B-4813-A6A5-F748B9FFDD22}" type="presParOf" srcId="{20656382-1781-49B5-A551-EBE541C40723}" destId="{CE8E9233-49E1-4FDB-81A7-58D3FA9E6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AF6F6-AC28-466B-AB9C-866AED710F1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D1BD95-A5B6-4AF3-8379-E0A6B89BCCAB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</a:rPr>
            <a:t>I </a:t>
          </a:r>
          <a:r>
            <a:rPr lang="it-IT" b="1" dirty="0" smtClean="0">
              <a:solidFill>
                <a:schemeClr val="tx1"/>
              </a:solidFill>
            </a:rPr>
            <a:t>motivi di spinta </a:t>
          </a:r>
          <a:r>
            <a:rPr lang="it-IT" dirty="0" smtClean="0">
              <a:solidFill>
                <a:schemeClr val="tx1"/>
              </a:solidFill>
            </a:rPr>
            <a:t>all’avvio di un percorso di </a:t>
          </a:r>
          <a:r>
            <a:rPr lang="it-IT" b="1" dirty="0" smtClean="0">
              <a:solidFill>
                <a:schemeClr val="tx1"/>
              </a:solidFill>
            </a:rPr>
            <a:t>internazionalizzazione </a:t>
          </a:r>
          <a:r>
            <a:rPr lang="it-IT" dirty="0" smtClean="0">
              <a:solidFill>
                <a:schemeClr val="tx1"/>
              </a:solidFill>
            </a:rPr>
            <a:t>possono essere di due tipi </a:t>
          </a:r>
          <a:endParaRPr lang="it-IT" dirty="0">
            <a:solidFill>
              <a:schemeClr val="tx1"/>
            </a:solidFill>
          </a:endParaRPr>
        </a:p>
      </dgm:t>
    </dgm:pt>
    <dgm:pt modelId="{EC6D7AAC-ED16-48A8-B9A1-6FE2B291A67D}" type="parTrans" cxnId="{C1720021-01F9-4F92-9B2D-87DB21438316}">
      <dgm:prSet/>
      <dgm:spPr/>
      <dgm:t>
        <a:bodyPr/>
        <a:lstStyle/>
        <a:p>
          <a:endParaRPr lang="it-IT"/>
        </a:p>
      </dgm:t>
    </dgm:pt>
    <dgm:pt modelId="{0F50F453-F76D-496C-A235-1563AEFC746D}" type="sibTrans" cxnId="{C1720021-01F9-4F92-9B2D-87DB21438316}">
      <dgm:prSet/>
      <dgm:spPr/>
      <dgm:t>
        <a:bodyPr/>
        <a:lstStyle/>
        <a:p>
          <a:endParaRPr lang="it-IT"/>
        </a:p>
      </dgm:t>
    </dgm:pt>
    <dgm:pt modelId="{53934977-E19D-48AD-8ED5-AF8D813F0E60}">
      <dgm:prSet/>
      <dgm:spPr/>
      <dgm:t>
        <a:bodyPr/>
        <a:lstStyle/>
        <a:p>
          <a:pPr rtl="0"/>
          <a:r>
            <a:rPr lang="it-IT" b="1" dirty="0" smtClean="0">
              <a:solidFill>
                <a:schemeClr val="tx1"/>
              </a:solidFill>
            </a:rPr>
            <a:t>Esterni</a:t>
          </a:r>
          <a:r>
            <a:rPr lang="it-IT" b="0" dirty="0" smtClean="0">
              <a:solidFill>
                <a:schemeClr val="tx1"/>
              </a:solidFill>
            </a:rPr>
            <a:t> che riguardano l’ambiente, sociale e competitivo, in cui l’impresa opera e possono essere, tra l’altro:</a:t>
          </a:r>
          <a:endParaRPr lang="it-IT" b="0" dirty="0">
            <a:solidFill>
              <a:schemeClr val="tx1"/>
            </a:solidFill>
          </a:endParaRPr>
        </a:p>
      </dgm:t>
    </dgm:pt>
    <dgm:pt modelId="{BE549B00-2520-4C12-B2D0-42702D5F8F80}" type="parTrans" cxnId="{A8F70BD6-5E81-40D1-A241-7303B4DDFBB6}">
      <dgm:prSet/>
      <dgm:spPr/>
      <dgm:t>
        <a:bodyPr/>
        <a:lstStyle/>
        <a:p>
          <a:endParaRPr lang="it-IT"/>
        </a:p>
      </dgm:t>
    </dgm:pt>
    <dgm:pt modelId="{1C2E45EF-2D79-42E3-9242-973203FAF161}" type="sibTrans" cxnId="{A8F70BD6-5E81-40D1-A241-7303B4DDFBB6}">
      <dgm:prSet/>
      <dgm:spPr/>
      <dgm:t>
        <a:bodyPr/>
        <a:lstStyle/>
        <a:p>
          <a:endParaRPr lang="it-IT"/>
        </a:p>
      </dgm:t>
    </dgm:pt>
    <dgm:pt modelId="{48F5E4C6-57C8-46AD-8757-E6E28C1BD0A8}">
      <dgm:prSet/>
      <dgm:spPr/>
      <dgm:t>
        <a:bodyPr/>
        <a:lstStyle/>
        <a:p>
          <a:pPr rtl="0"/>
          <a:r>
            <a:rPr lang="it-IT" dirty="0" smtClean="0"/>
            <a:t>le caratteristiche del contesto generale in cui l’impresa agisce</a:t>
          </a:r>
          <a:endParaRPr lang="it-IT" dirty="0"/>
        </a:p>
      </dgm:t>
    </dgm:pt>
    <dgm:pt modelId="{0BEBA436-C279-4E85-A3FA-0D0E0FC47296}" type="parTrans" cxnId="{9CDDF4BF-5790-46CD-A723-B45105D5C259}">
      <dgm:prSet/>
      <dgm:spPr/>
      <dgm:t>
        <a:bodyPr/>
        <a:lstStyle/>
        <a:p>
          <a:endParaRPr lang="it-IT"/>
        </a:p>
      </dgm:t>
    </dgm:pt>
    <dgm:pt modelId="{0DB3935D-255B-4A03-9DDA-C838A7DC9BC7}" type="sibTrans" cxnId="{9CDDF4BF-5790-46CD-A723-B45105D5C259}">
      <dgm:prSet/>
      <dgm:spPr/>
      <dgm:t>
        <a:bodyPr/>
        <a:lstStyle/>
        <a:p>
          <a:endParaRPr lang="it-IT"/>
        </a:p>
      </dgm:t>
    </dgm:pt>
    <dgm:pt modelId="{46822916-329E-4312-975B-F889584365A5}">
      <dgm:prSet/>
      <dgm:spPr/>
      <dgm:t>
        <a:bodyPr/>
        <a:lstStyle/>
        <a:p>
          <a:pPr rtl="0"/>
          <a:r>
            <a:rPr lang="it-IT" dirty="0" smtClean="0"/>
            <a:t>la crescita ridotta o la stagnazione del mercato nazionale</a:t>
          </a:r>
          <a:endParaRPr lang="it-IT" dirty="0"/>
        </a:p>
      </dgm:t>
    </dgm:pt>
    <dgm:pt modelId="{1E6EA8F3-6D36-412B-9946-02672E91B41C}" type="parTrans" cxnId="{851C79B6-C4CC-4C67-AB82-4071A5C1EDF4}">
      <dgm:prSet/>
      <dgm:spPr/>
      <dgm:t>
        <a:bodyPr/>
        <a:lstStyle/>
        <a:p>
          <a:endParaRPr lang="it-IT"/>
        </a:p>
      </dgm:t>
    </dgm:pt>
    <dgm:pt modelId="{BA92478E-5DCD-45CA-881E-11043D51779C}" type="sibTrans" cxnId="{851C79B6-C4CC-4C67-AB82-4071A5C1EDF4}">
      <dgm:prSet/>
      <dgm:spPr/>
      <dgm:t>
        <a:bodyPr/>
        <a:lstStyle/>
        <a:p>
          <a:endParaRPr lang="it-IT"/>
        </a:p>
      </dgm:t>
    </dgm:pt>
    <dgm:pt modelId="{4D8AD92B-0406-451D-BBB3-2801B5EB3437}">
      <dgm:prSet/>
      <dgm:spPr/>
      <dgm:t>
        <a:bodyPr/>
        <a:lstStyle/>
        <a:p>
          <a:pPr rtl="0"/>
          <a:r>
            <a:rPr lang="it-IT" dirty="0" smtClean="0"/>
            <a:t>la disponibilità e i costi dei fattori produttivi</a:t>
          </a:r>
          <a:endParaRPr lang="it-IT" dirty="0"/>
        </a:p>
      </dgm:t>
    </dgm:pt>
    <dgm:pt modelId="{758A3491-3E48-45E2-BD2D-66FF308A35D5}" type="parTrans" cxnId="{C3EFF465-7715-4AFF-831F-A017B38A8DE3}">
      <dgm:prSet/>
      <dgm:spPr/>
      <dgm:t>
        <a:bodyPr/>
        <a:lstStyle/>
        <a:p>
          <a:endParaRPr lang="it-IT"/>
        </a:p>
      </dgm:t>
    </dgm:pt>
    <dgm:pt modelId="{5B3B5E62-1FED-4AEF-8B3F-D361A4551F2F}" type="sibTrans" cxnId="{C3EFF465-7715-4AFF-831F-A017B38A8DE3}">
      <dgm:prSet/>
      <dgm:spPr/>
      <dgm:t>
        <a:bodyPr/>
        <a:lstStyle/>
        <a:p>
          <a:endParaRPr lang="it-IT"/>
        </a:p>
      </dgm:t>
    </dgm:pt>
    <dgm:pt modelId="{581028F3-110D-4373-87DA-B98E3843A142}">
      <dgm:prSet/>
      <dgm:spPr/>
      <dgm:t>
        <a:bodyPr/>
        <a:lstStyle/>
        <a:p>
          <a:pPr rtl="0"/>
          <a:r>
            <a:rPr lang="it-IT" b="1" dirty="0" smtClean="0">
              <a:solidFill>
                <a:schemeClr val="tx1"/>
              </a:solidFill>
            </a:rPr>
            <a:t>Interni</a:t>
          </a:r>
          <a:r>
            <a:rPr lang="it-IT" dirty="0" smtClean="0">
              <a:solidFill>
                <a:schemeClr val="tx1"/>
              </a:solidFill>
            </a:rPr>
            <a:t>, che possono riguardare situazioni specifiche dell’impresa, quali:</a:t>
          </a:r>
          <a:endParaRPr lang="it-IT" dirty="0">
            <a:solidFill>
              <a:schemeClr val="tx1"/>
            </a:solidFill>
          </a:endParaRPr>
        </a:p>
      </dgm:t>
    </dgm:pt>
    <dgm:pt modelId="{62AD07F6-8F36-4FBA-8B73-8DF2DDCC821D}" type="parTrans" cxnId="{AC4E7864-B9DC-47C1-96C9-C69693DDF63D}">
      <dgm:prSet/>
      <dgm:spPr/>
      <dgm:t>
        <a:bodyPr/>
        <a:lstStyle/>
        <a:p>
          <a:endParaRPr lang="it-IT"/>
        </a:p>
      </dgm:t>
    </dgm:pt>
    <dgm:pt modelId="{279BF667-038D-43FF-BCFD-AC8DAC59F748}" type="sibTrans" cxnId="{AC4E7864-B9DC-47C1-96C9-C69693DDF63D}">
      <dgm:prSet/>
      <dgm:spPr/>
      <dgm:t>
        <a:bodyPr/>
        <a:lstStyle/>
        <a:p>
          <a:endParaRPr lang="it-IT"/>
        </a:p>
      </dgm:t>
    </dgm:pt>
    <dgm:pt modelId="{BABF192F-26E4-4FE2-95A3-3DD266370526}">
      <dgm:prSet/>
      <dgm:spPr/>
      <dgm:t>
        <a:bodyPr/>
        <a:lstStyle/>
        <a:p>
          <a:pPr rtl="0"/>
          <a:r>
            <a:rPr lang="it-IT" dirty="0" smtClean="0"/>
            <a:t>il prodotto non risulta  più interessante per il mercato locale in quanto superato da prodotti innovativi, ma adatto a mercati meno evoluti </a:t>
          </a:r>
          <a:endParaRPr lang="it-IT" dirty="0"/>
        </a:p>
      </dgm:t>
    </dgm:pt>
    <dgm:pt modelId="{6CC5692A-8241-4B96-A36B-DD92B375D1CE}" type="parTrans" cxnId="{6B85A0AE-F941-409E-A2A4-EA92E3A10C7E}">
      <dgm:prSet/>
      <dgm:spPr/>
      <dgm:t>
        <a:bodyPr/>
        <a:lstStyle/>
        <a:p>
          <a:endParaRPr lang="it-IT"/>
        </a:p>
      </dgm:t>
    </dgm:pt>
    <dgm:pt modelId="{A1BAF180-F3DE-42D0-A6FC-D121086BF968}" type="sibTrans" cxnId="{6B85A0AE-F941-409E-A2A4-EA92E3A10C7E}">
      <dgm:prSet/>
      <dgm:spPr/>
      <dgm:t>
        <a:bodyPr/>
        <a:lstStyle/>
        <a:p>
          <a:endParaRPr lang="it-IT"/>
        </a:p>
      </dgm:t>
    </dgm:pt>
    <dgm:pt modelId="{8C9E71A0-8BBF-4621-B959-675E46ABB015}">
      <dgm:prSet/>
      <dgm:spPr/>
      <dgm:t>
        <a:bodyPr/>
        <a:lstStyle/>
        <a:p>
          <a:pPr rtl="0"/>
          <a:r>
            <a:rPr lang="it-IT" dirty="0" smtClean="0"/>
            <a:t>un cliente importante avvia un’iniziativa con una sede stabile all’estero e può essere necessario  seguirlo</a:t>
          </a:r>
          <a:endParaRPr lang="it-IT" dirty="0"/>
        </a:p>
      </dgm:t>
    </dgm:pt>
    <dgm:pt modelId="{65CF2A86-EFE3-4939-9BCE-678FB74F0044}" type="parTrans" cxnId="{7D2963A3-3760-4CFA-B8F5-6E9106E9A698}">
      <dgm:prSet/>
      <dgm:spPr/>
      <dgm:t>
        <a:bodyPr/>
        <a:lstStyle/>
        <a:p>
          <a:endParaRPr lang="it-IT"/>
        </a:p>
      </dgm:t>
    </dgm:pt>
    <dgm:pt modelId="{E0144732-BDA1-48A4-924F-2B5D115EF943}" type="sibTrans" cxnId="{7D2963A3-3760-4CFA-B8F5-6E9106E9A698}">
      <dgm:prSet/>
      <dgm:spPr/>
      <dgm:t>
        <a:bodyPr/>
        <a:lstStyle/>
        <a:p>
          <a:endParaRPr lang="it-IT"/>
        </a:p>
      </dgm:t>
    </dgm:pt>
    <dgm:pt modelId="{20733C8C-C9EE-4AA6-A8BB-BEA146DB7551}">
      <dgm:prSet/>
      <dgm:spPr/>
      <dgm:t>
        <a:bodyPr/>
        <a:lstStyle/>
        <a:p>
          <a:pPr rtl="0"/>
          <a:r>
            <a:rPr lang="it-IT" dirty="0" smtClean="0"/>
            <a:t>il prodotto richiede una visibilità a livello sovranazionale</a:t>
          </a:r>
          <a:endParaRPr lang="it-IT" dirty="0"/>
        </a:p>
      </dgm:t>
    </dgm:pt>
    <dgm:pt modelId="{BA57836B-5970-4D46-A651-D6DB8D55331A}" type="parTrans" cxnId="{F4EFBCCB-DDB1-41B8-94C8-3C4AD4038C50}">
      <dgm:prSet/>
      <dgm:spPr/>
      <dgm:t>
        <a:bodyPr/>
        <a:lstStyle/>
        <a:p>
          <a:endParaRPr lang="it-IT"/>
        </a:p>
      </dgm:t>
    </dgm:pt>
    <dgm:pt modelId="{8AFB4B5D-A219-4DE5-9F29-B29DE88131E6}" type="sibTrans" cxnId="{F4EFBCCB-DDB1-41B8-94C8-3C4AD4038C50}">
      <dgm:prSet/>
      <dgm:spPr/>
      <dgm:t>
        <a:bodyPr/>
        <a:lstStyle/>
        <a:p>
          <a:endParaRPr lang="it-IT"/>
        </a:p>
      </dgm:t>
    </dgm:pt>
    <dgm:pt modelId="{039C76BF-DA82-4EE7-B7FB-215A3442998C}" type="pres">
      <dgm:prSet presAssocID="{74EAF6F6-AC28-466B-AB9C-866AED710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2334167-1ACE-486A-9F38-C549F1D99C9F}" type="pres">
      <dgm:prSet presAssocID="{F3D1BD95-A5B6-4AF3-8379-E0A6B89BCCAB}" presName="root" presStyleCnt="0"/>
      <dgm:spPr/>
    </dgm:pt>
    <dgm:pt modelId="{D77F0ABE-1583-451A-96B2-6B5705A15D73}" type="pres">
      <dgm:prSet presAssocID="{F3D1BD95-A5B6-4AF3-8379-E0A6B89BCCAB}" presName="rootComposite" presStyleCnt="0"/>
      <dgm:spPr/>
    </dgm:pt>
    <dgm:pt modelId="{6B775737-148E-41AE-A751-1E064CF34486}" type="pres">
      <dgm:prSet presAssocID="{F3D1BD95-A5B6-4AF3-8379-E0A6B89BCCAB}" presName="rootText" presStyleLbl="node1" presStyleIdx="0" presStyleCnt="3" custLinFactY="65182" custLinFactNeighborX="-12933" custLinFactNeighborY="100000"/>
      <dgm:spPr/>
      <dgm:t>
        <a:bodyPr/>
        <a:lstStyle/>
        <a:p>
          <a:endParaRPr lang="it-IT"/>
        </a:p>
      </dgm:t>
    </dgm:pt>
    <dgm:pt modelId="{F2E75936-121B-45CB-8280-D6EA0BD6A2FC}" type="pres">
      <dgm:prSet presAssocID="{F3D1BD95-A5B6-4AF3-8379-E0A6B89BCCAB}" presName="rootConnector" presStyleLbl="node1" presStyleIdx="0" presStyleCnt="3"/>
      <dgm:spPr/>
      <dgm:t>
        <a:bodyPr/>
        <a:lstStyle/>
        <a:p>
          <a:endParaRPr lang="it-IT"/>
        </a:p>
      </dgm:t>
    </dgm:pt>
    <dgm:pt modelId="{EC0B8282-F610-41C3-9004-CB2BCFCB2488}" type="pres">
      <dgm:prSet presAssocID="{F3D1BD95-A5B6-4AF3-8379-E0A6B89BCCAB}" presName="childShape" presStyleCnt="0"/>
      <dgm:spPr/>
    </dgm:pt>
    <dgm:pt modelId="{8770A00A-2711-41EB-B4C9-F48571C17E1F}" type="pres">
      <dgm:prSet presAssocID="{53934977-E19D-48AD-8ED5-AF8D813F0E60}" presName="root" presStyleCnt="0"/>
      <dgm:spPr/>
    </dgm:pt>
    <dgm:pt modelId="{25336282-1BBD-4D08-8252-C5261F6BFEA8}" type="pres">
      <dgm:prSet presAssocID="{53934977-E19D-48AD-8ED5-AF8D813F0E60}" presName="rootComposite" presStyleCnt="0"/>
      <dgm:spPr/>
    </dgm:pt>
    <dgm:pt modelId="{93450026-1D12-459C-A590-99D31603ACDE}" type="pres">
      <dgm:prSet presAssocID="{53934977-E19D-48AD-8ED5-AF8D813F0E60}" presName="rootText" presStyleLbl="node1" presStyleIdx="1" presStyleCnt="3"/>
      <dgm:spPr/>
      <dgm:t>
        <a:bodyPr/>
        <a:lstStyle/>
        <a:p>
          <a:endParaRPr lang="it-IT"/>
        </a:p>
      </dgm:t>
    </dgm:pt>
    <dgm:pt modelId="{625C3BEC-4EB7-4DE0-AC2B-E95FB0BC5B31}" type="pres">
      <dgm:prSet presAssocID="{53934977-E19D-48AD-8ED5-AF8D813F0E60}" presName="rootConnector" presStyleLbl="node1" presStyleIdx="1" presStyleCnt="3"/>
      <dgm:spPr/>
      <dgm:t>
        <a:bodyPr/>
        <a:lstStyle/>
        <a:p>
          <a:endParaRPr lang="it-IT"/>
        </a:p>
      </dgm:t>
    </dgm:pt>
    <dgm:pt modelId="{60F3EC06-5504-4C2A-BDAE-6B87BCD8792C}" type="pres">
      <dgm:prSet presAssocID="{53934977-E19D-48AD-8ED5-AF8D813F0E60}" presName="childShape" presStyleCnt="0"/>
      <dgm:spPr/>
    </dgm:pt>
    <dgm:pt modelId="{8A5DA702-A0EC-4E7C-A4BB-D31D463F0F3A}" type="pres">
      <dgm:prSet presAssocID="{0BEBA436-C279-4E85-A3FA-0D0E0FC47296}" presName="Name13" presStyleLbl="parChTrans1D2" presStyleIdx="0" presStyleCnt="6"/>
      <dgm:spPr/>
      <dgm:t>
        <a:bodyPr/>
        <a:lstStyle/>
        <a:p>
          <a:endParaRPr lang="it-IT"/>
        </a:p>
      </dgm:t>
    </dgm:pt>
    <dgm:pt modelId="{6957118E-92C5-43A1-B75A-6982B1F766F0}" type="pres">
      <dgm:prSet presAssocID="{48F5E4C6-57C8-46AD-8757-E6E28C1BD0A8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D73334-95E2-4C3A-B4F3-093DCD5F66AF}" type="pres">
      <dgm:prSet presAssocID="{1E6EA8F3-6D36-412B-9946-02672E91B41C}" presName="Name13" presStyleLbl="parChTrans1D2" presStyleIdx="1" presStyleCnt="6"/>
      <dgm:spPr/>
      <dgm:t>
        <a:bodyPr/>
        <a:lstStyle/>
        <a:p>
          <a:endParaRPr lang="it-IT"/>
        </a:p>
      </dgm:t>
    </dgm:pt>
    <dgm:pt modelId="{20FF71A0-4F0D-473D-9F6B-4754E434A571}" type="pres">
      <dgm:prSet presAssocID="{46822916-329E-4312-975B-F889584365A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69A99C-F6E0-4C37-85B8-C3C8AED47B29}" type="pres">
      <dgm:prSet presAssocID="{758A3491-3E48-45E2-BD2D-66FF308A35D5}" presName="Name13" presStyleLbl="parChTrans1D2" presStyleIdx="2" presStyleCnt="6"/>
      <dgm:spPr/>
      <dgm:t>
        <a:bodyPr/>
        <a:lstStyle/>
        <a:p>
          <a:endParaRPr lang="it-IT"/>
        </a:p>
      </dgm:t>
    </dgm:pt>
    <dgm:pt modelId="{D48A4C0F-2A4A-4DCC-8D2C-09E3B903A5BB}" type="pres">
      <dgm:prSet presAssocID="{4D8AD92B-0406-451D-BBB3-2801B5EB343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8F99A9-6F92-4701-871B-0285A7D0BEDB}" type="pres">
      <dgm:prSet presAssocID="{581028F3-110D-4373-87DA-B98E3843A142}" presName="root" presStyleCnt="0"/>
      <dgm:spPr/>
    </dgm:pt>
    <dgm:pt modelId="{D549238A-1E9D-4471-9118-04F907A5ACE0}" type="pres">
      <dgm:prSet presAssocID="{581028F3-110D-4373-87DA-B98E3843A142}" presName="rootComposite" presStyleCnt="0"/>
      <dgm:spPr/>
    </dgm:pt>
    <dgm:pt modelId="{72A3D9ED-3D40-429C-A467-DED5C31122BE}" type="pres">
      <dgm:prSet presAssocID="{581028F3-110D-4373-87DA-B98E3843A142}" presName="rootText" presStyleLbl="node1" presStyleIdx="2" presStyleCnt="3"/>
      <dgm:spPr/>
      <dgm:t>
        <a:bodyPr/>
        <a:lstStyle/>
        <a:p>
          <a:endParaRPr lang="it-IT"/>
        </a:p>
      </dgm:t>
    </dgm:pt>
    <dgm:pt modelId="{308BC883-8813-4A28-96EC-99B5F50A3571}" type="pres">
      <dgm:prSet presAssocID="{581028F3-110D-4373-87DA-B98E3843A142}" presName="rootConnector" presStyleLbl="node1" presStyleIdx="2" presStyleCnt="3"/>
      <dgm:spPr/>
      <dgm:t>
        <a:bodyPr/>
        <a:lstStyle/>
        <a:p>
          <a:endParaRPr lang="it-IT"/>
        </a:p>
      </dgm:t>
    </dgm:pt>
    <dgm:pt modelId="{6BAADF3F-11B8-4A76-8644-0BA4FF97C220}" type="pres">
      <dgm:prSet presAssocID="{581028F3-110D-4373-87DA-B98E3843A142}" presName="childShape" presStyleCnt="0"/>
      <dgm:spPr/>
    </dgm:pt>
    <dgm:pt modelId="{2DB227D1-724C-4378-829E-F7378067F347}" type="pres">
      <dgm:prSet presAssocID="{6CC5692A-8241-4B96-A36B-DD92B375D1CE}" presName="Name13" presStyleLbl="parChTrans1D2" presStyleIdx="3" presStyleCnt="6"/>
      <dgm:spPr/>
      <dgm:t>
        <a:bodyPr/>
        <a:lstStyle/>
        <a:p>
          <a:endParaRPr lang="it-IT"/>
        </a:p>
      </dgm:t>
    </dgm:pt>
    <dgm:pt modelId="{AD4478EE-DCAE-4C33-814E-90981F69911E}" type="pres">
      <dgm:prSet presAssocID="{BABF192F-26E4-4FE2-95A3-3DD26637052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F45D47-7E16-4363-8059-8B8837FFEFC1}" type="pres">
      <dgm:prSet presAssocID="{65CF2A86-EFE3-4939-9BCE-678FB74F0044}" presName="Name13" presStyleLbl="parChTrans1D2" presStyleIdx="4" presStyleCnt="6"/>
      <dgm:spPr/>
      <dgm:t>
        <a:bodyPr/>
        <a:lstStyle/>
        <a:p>
          <a:endParaRPr lang="it-IT"/>
        </a:p>
      </dgm:t>
    </dgm:pt>
    <dgm:pt modelId="{C3B6CDBD-33B2-4141-8DA9-75BCB45D04CD}" type="pres">
      <dgm:prSet presAssocID="{8C9E71A0-8BBF-4621-B959-675E46ABB01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FD1177-0008-451D-9786-9B9B21602F19}" type="pres">
      <dgm:prSet presAssocID="{BA57836B-5970-4D46-A651-D6DB8D55331A}" presName="Name13" presStyleLbl="parChTrans1D2" presStyleIdx="5" presStyleCnt="6"/>
      <dgm:spPr/>
      <dgm:t>
        <a:bodyPr/>
        <a:lstStyle/>
        <a:p>
          <a:endParaRPr lang="it-IT"/>
        </a:p>
      </dgm:t>
    </dgm:pt>
    <dgm:pt modelId="{7932AA6E-3D8F-4BC4-AF73-F179D88F59E0}" type="pres">
      <dgm:prSet presAssocID="{20733C8C-C9EE-4AA6-A8BB-BEA146DB755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B74FA9-9398-4C30-B1A0-1FB1FB7DE322}" type="presOf" srcId="{BABF192F-26E4-4FE2-95A3-3DD266370526}" destId="{AD4478EE-DCAE-4C33-814E-90981F69911E}" srcOrd="0" destOrd="0" presId="urn:microsoft.com/office/officeart/2005/8/layout/hierarchy3"/>
    <dgm:cxn modelId="{5D95B907-9641-46CB-9DB1-9186A54FBC69}" type="presOf" srcId="{4D8AD92B-0406-451D-BBB3-2801B5EB3437}" destId="{D48A4C0F-2A4A-4DCC-8D2C-09E3B903A5BB}" srcOrd="0" destOrd="0" presId="urn:microsoft.com/office/officeart/2005/8/layout/hierarchy3"/>
    <dgm:cxn modelId="{AC4E7864-B9DC-47C1-96C9-C69693DDF63D}" srcId="{74EAF6F6-AC28-466B-AB9C-866AED710F13}" destId="{581028F3-110D-4373-87DA-B98E3843A142}" srcOrd="2" destOrd="0" parTransId="{62AD07F6-8F36-4FBA-8B73-8DF2DDCC821D}" sibTransId="{279BF667-038D-43FF-BCFD-AC8DAC59F748}"/>
    <dgm:cxn modelId="{3CCDABE3-C882-40C2-A6A3-AB136D4F3A52}" type="presOf" srcId="{581028F3-110D-4373-87DA-B98E3843A142}" destId="{308BC883-8813-4A28-96EC-99B5F50A3571}" srcOrd="1" destOrd="0" presId="urn:microsoft.com/office/officeart/2005/8/layout/hierarchy3"/>
    <dgm:cxn modelId="{D602E36A-51EB-4170-86CE-BD5076A5E88A}" type="presOf" srcId="{F3D1BD95-A5B6-4AF3-8379-E0A6B89BCCAB}" destId="{6B775737-148E-41AE-A751-1E064CF34486}" srcOrd="0" destOrd="0" presId="urn:microsoft.com/office/officeart/2005/8/layout/hierarchy3"/>
    <dgm:cxn modelId="{F4EFBCCB-DDB1-41B8-94C8-3C4AD4038C50}" srcId="{581028F3-110D-4373-87DA-B98E3843A142}" destId="{20733C8C-C9EE-4AA6-A8BB-BEA146DB7551}" srcOrd="2" destOrd="0" parTransId="{BA57836B-5970-4D46-A651-D6DB8D55331A}" sibTransId="{8AFB4B5D-A219-4DE5-9F29-B29DE88131E6}"/>
    <dgm:cxn modelId="{7EC2C131-C426-4E0D-90FE-C8C89FE99F17}" type="presOf" srcId="{65CF2A86-EFE3-4939-9BCE-678FB74F0044}" destId="{CEF45D47-7E16-4363-8059-8B8837FFEFC1}" srcOrd="0" destOrd="0" presId="urn:microsoft.com/office/officeart/2005/8/layout/hierarchy3"/>
    <dgm:cxn modelId="{8C0F112E-1235-4ED6-9636-7FD7EABEBA7C}" type="presOf" srcId="{581028F3-110D-4373-87DA-B98E3843A142}" destId="{72A3D9ED-3D40-429C-A467-DED5C31122BE}" srcOrd="0" destOrd="0" presId="urn:microsoft.com/office/officeart/2005/8/layout/hierarchy3"/>
    <dgm:cxn modelId="{DE47A0B4-7AA2-4C26-8F0B-9F4156BE59D8}" type="presOf" srcId="{53934977-E19D-48AD-8ED5-AF8D813F0E60}" destId="{625C3BEC-4EB7-4DE0-AC2B-E95FB0BC5B31}" srcOrd="1" destOrd="0" presId="urn:microsoft.com/office/officeart/2005/8/layout/hierarchy3"/>
    <dgm:cxn modelId="{E64C586C-2686-4C78-B5D7-7BD8B59281EB}" type="presOf" srcId="{758A3491-3E48-45E2-BD2D-66FF308A35D5}" destId="{1C69A99C-F6E0-4C37-85B8-C3C8AED47B29}" srcOrd="0" destOrd="0" presId="urn:microsoft.com/office/officeart/2005/8/layout/hierarchy3"/>
    <dgm:cxn modelId="{6B85A0AE-F941-409E-A2A4-EA92E3A10C7E}" srcId="{581028F3-110D-4373-87DA-B98E3843A142}" destId="{BABF192F-26E4-4FE2-95A3-3DD266370526}" srcOrd="0" destOrd="0" parTransId="{6CC5692A-8241-4B96-A36B-DD92B375D1CE}" sibTransId="{A1BAF180-F3DE-42D0-A6FC-D121086BF968}"/>
    <dgm:cxn modelId="{C3EFF465-7715-4AFF-831F-A017B38A8DE3}" srcId="{53934977-E19D-48AD-8ED5-AF8D813F0E60}" destId="{4D8AD92B-0406-451D-BBB3-2801B5EB3437}" srcOrd="2" destOrd="0" parTransId="{758A3491-3E48-45E2-BD2D-66FF308A35D5}" sibTransId="{5B3B5E62-1FED-4AEF-8B3F-D361A4551F2F}"/>
    <dgm:cxn modelId="{7D2963A3-3760-4CFA-B8F5-6E9106E9A698}" srcId="{581028F3-110D-4373-87DA-B98E3843A142}" destId="{8C9E71A0-8BBF-4621-B959-675E46ABB015}" srcOrd="1" destOrd="0" parTransId="{65CF2A86-EFE3-4939-9BCE-678FB74F0044}" sibTransId="{E0144732-BDA1-48A4-924F-2B5D115EF943}"/>
    <dgm:cxn modelId="{3A1824F4-EB61-459E-A8B2-E9AD21D47688}" type="presOf" srcId="{1E6EA8F3-6D36-412B-9946-02672E91B41C}" destId="{10D73334-95E2-4C3A-B4F3-093DCD5F66AF}" srcOrd="0" destOrd="0" presId="urn:microsoft.com/office/officeart/2005/8/layout/hierarchy3"/>
    <dgm:cxn modelId="{CADABF37-7115-4D34-A7D1-7739A795B9F5}" type="presOf" srcId="{BA57836B-5970-4D46-A651-D6DB8D55331A}" destId="{45FD1177-0008-451D-9786-9B9B21602F19}" srcOrd="0" destOrd="0" presId="urn:microsoft.com/office/officeart/2005/8/layout/hierarchy3"/>
    <dgm:cxn modelId="{8ECEB0ED-853B-424C-ACC8-C3C2EFCF74BA}" type="presOf" srcId="{53934977-E19D-48AD-8ED5-AF8D813F0E60}" destId="{93450026-1D12-459C-A590-99D31603ACDE}" srcOrd="0" destOrd="0" presId="urn:microsoft.com/office/officeart/2005/8/layout/hierarchy3"/>
    <dgm:cxn modelId="{82ACA42C-0FAD-4F37-89B0-5EED1A4A5531}" type="presOf" srcId="{20733C8C-C9EE-4AA6-A8BB-BEA146DB7551}" destId="{7932AA6E-3D8F-4BC4-AF73-F179D88F59E0}" srcOrd="0" destOrd="0" presId="urn:microsoft.com/office/officeart/2005/8/layout/hierarchy3"/>
    <dgm:cxn modelId="{CF51FD32-27E1-4A00-A08E-A047A624E932}" type="presOf" srcId="{8C9E71A0-8BBF-4621-B959-675E46ABB015}" destId="{C3B6CDBD-33B2-4141-8DA9-75BCB45D04CD}" srcOrd="0" destOrd="0" presId="urn:microsoft.com/office/officeart/2005/8/layout/hierarchy3"/>
    <dgm:cxn modelId="{D9113FBF-E13C-4A28-A4AB-B0AA0D25EE8B}" type="presOf" srcId="{0BEBA436-C279-4E85-A3FA-0D0E0FC47296}" destId="{8A5DA702-A0EC-4E7C-A4BB-D31D463F0F3A}" srcOrd="0" destOrd="0" presId="urn:microsoft.com/office/officeart/2005/8/layout/hierarchy3"/>
    <dgm:cxn modelId="{A8F70BD6-5E81-40D1-A241-7303B4DDFBB6}" srcId="{74EAF6F6-AC28-466B-AB9C-866AED710F13}" destId="{53934977-E19D-48AD-8ED5-AF8D813F0E60}" srcOrd="1" destOrd="0" parTransId="{BE549B00-2520-4C12-B2D0-42702D5F8F80}" sibTransId="{1C2E45EF-2D79-42E3-9242-973203FAF161}"/>
    <dgm:cxn modelId="{C57A3A3C-5AD5-42B1-BAB1-4B3B4DF49158}" type="presOf" srcId="{46822916-329E-4312-975B-F889584365A5}" destId="{20FF71A0-4F0D-473D-9F6B-4754E434A571}" srcOrd="0" destOrd="0" presId="urn:microsoft.com/office/officeart/2005/8/layout/hierarchy3"/>
    <dgm:cxn modelId="{2F9EE14E-B1A9-4C72-B82B-BA457121D5AF}" type="presOf" srcId="{74EAF6F6-AC28-466B-AB9C-866AED710F13}" destId="{039C76BF-DA82-4EE7-B7FB-215A3442998C}" srcOrd="0" destOrd="0" presId="urn:microsoft.com/office/officeart/2005/8/layout/hierarchy3"/>
    <dgm:cxn modelId="{0663C756-DF94-484F-838F-84B82005E572}" type="presOf" srcId="{48F5E4C6-57C8-46AD-8757-E6E28C1BD0A8}" destId="{6957118E-92C5-43A1-B75A-6982B1F766F0}" srcOrd="0" destOrd="0" presId="urn:microsoft.com/office/officeart/2005/8/layout/hierarchy3"/>
    <dgm:cxn modelId="{9CDDF4BF-5790-46CD-A723-B45105D5C259}" srcId="{53934977-E19D-48AD-8ED5-AF8D813F0E60}" destId="{48F5E4C6-57C8-46AD-8757-E6E28C1BD0A8}" srcOrd="0" destOrd="0" parTransId="{0BEBA436-C279-4E85-A3FA-0D0E0FC47296}" sibTransId="{0DB3935D-255B-4A03-9DDA-C838A7DC9BC7}"/>
    <dgm:cxn modelId="{851C79B6-C4CC-4C67-AB82-4071A5C1EDF4}" srcId="{53934977-E19D-48AD-8ED5-AF8D813F0E60}" destId="{46822916-329E-4312-975B-F889584365A5}" srcOrd="1" destOrd="0" parTransId="{1E6EA8F3-6D36-412B-9946-02672E91B41C}" sibTransId="{BA92478E-5DCD-45CA-881E-11043D51779C}"/>
    <dgm:cxn modelId="{A79AE490-9A96-414E-9056-F7E92DE4E8EF}" type="presOf" srcId="{6CC5692A-8241-4B96-A36B-DD92B375D1CE}" destId="{2DB227D1-724C-4378-829E-F7378067F347}" srcOrd="0" destOrd="0" presId="urn:microsoft.com/office/officeart/2005/8/layout/hierarchy3"/>
    <dgm:cxn modelId="{B86EDF8E-D3CC-45E9-899F-033F06125A2D}" type="presOf" srcId="{F3D1BD95-A5B6-4AF3-8379-E0A6B89BCCAB}" destId="{F2E75936-121B-45CB-8280-D6EA0BD6A2FC}" srcOrd="1" destOrd="0" presId="urn:microsoft.com/office/officeart/2005/8/layout/hierarchy3"/>
    <dgm:cxn modelId="{C1720021-01F9-4F92-9B2D-87DB21438316}" srcId="{74EAF6F6-AC28-466B-AB9C-866AED710F13}" destId="{F3D1BD95-A5B6-4AF3-8379-E0A6B89BCCAB}" srcOrd="0" destOrd="0" parTransId="{EC6D7AAC-ED16-48A8-B9A1-6FE2B291A67D}" sibTransId="{0F50F453-F76D-496C-A235-1563AEFC746D}"/>
    <dgm:cxn modelId="{15238321-D1DB-4119-B1EA-454491A0C887}" type="presParOf" srcId="{039C76BF-DA82-4EE7-B7FB-215A3442998C}" destId="{E2334167-1ACE-486A-9F38-C549F1D99C9F}" srcOrd="0" destOrd="0" presId="urn:microsoft.com/office/officeart/2005/8/layout/hierarchy3"/>
    <dgm:cxn modelId="{328CA8BD-1EAC-47F9-A193-B61B12E9F358}" type="presParOf" srcId="{E2334167-1ACE-486A-9F38-C549F1D99C9F}" destId="{D77F0ABE-1583-451A-96B2-6B5705A15D73}" srcOrd="0" destOrd="0" presId="urn:microsoft.com/office/officeart/2005/8/layout/hierarchy3"/>
    <dgm:cxn modelId="{CAD77043-2375-42C2-A889-5A73B6C20F1B}" type="presParOf" srcId="{D77F0ABE-1583-451A-96B2-6B5705A15D73}" destId="{6B775737-148E-41AE-A751-1E064CF34486}" srcOrd="0" destOrd="0" presId="urn:microsoft.com/office/officeart/2005/8/layout/hierarchy3"/>
    <dgm:cxn modelId="{0A29B76F-A7F8-4904-969B-B726EB60E634}" type="presParOf" srcId="{D77F0ABE-1583-451A-96B2-6B5705A15D73}" destId="{F2E75936-121B-45CB-8280-D6EA0BD6A2FC}" srcOrd="1" destOrd="0" presId="urn:microsoft.com/office/officeart/2005/8/layout/hierarchy3"/>
    <dgm:cxn modelId="{0C1953AA-EC6B-4F28-9C8A-D414D7D7EBA3}" type="presParOf" srcId="{E2334167-1ACE-486A-9F38-C549F1D99C9F}" destId="{EC0B8282-F610-41C3-9004-CB2BCFCB2488}" srcOrd="1" destOrd="0" presId="urn:microsoft.com/office/officeart/2005/8/layout/hierarchy3"/>
    <dgm:cxn modelId="{A422886D-F1E7-4705-8E8B-28B27F0A680A}" type="presParOf" srcId="{039C76BF-DA82-4EE7-B7FB-215A3442998C}" destId="{8770A00A-2711-41EB-B4C9-F48571C17E1F}" srcOrd="1" destOrd="0" presId="urn:microsoft.com/office/officeart/2005/8/layout/hierarchy3"/>
    <dgm:cxn modelId="{B71BADF4-0A5A-4784-9ECD-D49DA9416E8A}" type="presParOf" srcId="{8770A00A-2711-41EB-B4C9-F48571C17E1F}" destId="{25336282-1BBD-4D08-8252-C5261F6BFEA8}" srcOrd="0" destOrd="0" presId="urn:microsoft.com/office/officeart/2005/8/layout/hierarchy3"/>
    <dgm:cxn modelId="{E81726AB-5629-4AA3-A5A7-B4D765E731D3}" type="presParOf" srcId="{25336282-1BBD-4D08-8252-C5261F6BFEA8}" destId="{93450026-1D12-459C-A590-99D31603ACDE}" srcOrd="0" destOrd="0" presId="urn:microsoft.com/office/officeart/2005/8/layout/hierarchy3"/>
    <dgm:cxn modelId="{676C9BBA-4830-4B2A-BA31-2483321F5EC9}" type="presParOf" srcId="{25336282-1BBD-4D08-8252-C5261F6BFEA8}" destId="{625C3BEC-4EB7-4DE0-AC2B-E95FB0BC5B31}" srcOrd="1" destOrd="0" presId="urn:microsoft.com/office/officeart/2005/8/layout/hierarchy3"/>
    <dgm:cxn modelId="{8DB8A47C-6156-4D23-A808-36271285192D}" type="presParOf" srcId="{8770A00A-2711-41EB-B4C9-F48571C17E1F}" destId="{60F3EC06-5504-4C2A-BDAE-6B87BCD8792C}" srcOrd="1" destOrd="0" presId="urn:microsoft.com/office/officeart/2005/8/layout/hierarchy3"/>
    <dgm:cxn modelId="{C9776864-7FFC-4863-B8F5-7AB83C31F2D0}" type="presParOf" srcId="{60F3EC06-5504-4C2A-BDAE-6B87BCD8792C}" destId="{8A5DA702-A0EC-4E7C-A4BB-D31D463F0F3A}" srcOrd="0" destOrd="0" presId="urn:microsoft.com/office/officeart/2005/8/layout/hierarchy3"/>
    <dgm:cxn modelId="{E5EE8A70-3EDF-47B8-B45D-C6E7ECDC9FF4}" type="presParOf" srcId="{60F3EC06-5504-4C2A-BDAE-6B87BCD8792C}" destId="{6957118E-92C5-43A1-B75A-6982B1F766F0}" srcOrd="1" destOrd="0" presId="urn:microsoft.com/office/officeart/2005/8/layout/hierarchy3"/>
    <dgm:cxn modelId="{591463D0-1725-4638-8F9B-DBDCC670E3E9}" type="presParOf" srcId="{60F3EC06-5504-4C2A-BDAE-6B87BCD8792C}" destId="{10D73334-95E2-4C3A-B4F3-093DCD5F66AF}" srcOrd="2" destOrd="0" presId="urn:microsoft.com/office/officeart/2005/8/layout/hierarchy3"/>
    <dgm:cxn modelId="{092FA19E-6657-4BBA-B70C-7700FADAB931}" type="presParOf" srcId="{60F3EC06-5504-4C2A-BDAE-6B87BCD8792C}" destId="{20FF71A0-4F0D-473D-9F6B-4754E434A571}" srcOrd="3" destOrd="0" presId="urn:microsoft.com/office/officeart/2005/8/layout/hierarchy3"/>
    <dgm:cxn modelId="{FE3E1A20-88DB-412F-A0C2-A2FA72178FD3}" type="presParOf" srcId="{60F3EC06-5504-4C2A-BDAE-6B87BCD8792C}" destId="{1C69A99C-F6E0-4C37-85B8-C3C8AED47B29}" srcOrd="4" destOrd="0" presId="urn:microsoft.com/office/officeart/2005/8/layout/hierarchy3"/>
    <dgm:cxn modelId="{65281C7D-E9C0-46E6-B65A-9A32E1EC8C1D}" type="presParOf" srcId="{60F3EC06-5504-4C2A-BDAE-6B87BCD8792C}" destId="{D48A4C0F-2A4A-4DCC-8D2C-09E3B903A5BB}" srcOrd="5" destOrd="0" presId="urn:microsoft.com/office/officeart/2005/8/layout/hierarchy3"/>
    <dgm:cxn modelId="{FA1D5B84-10BD-41A1-8F89-986C21FBF64C}" type="presParOf" srcId="{039C76BF-DA82-4EE7-B7FB-215A3442998C}" destId="{D28F99A9-6F92-4701-871B-0285A7D0BEDB}" srcOrd="2" destOrd="0" presId="urn:microsoft.com/office/officeart/2005/8/layout/hierarchy3"/>
    <dgm:cxn modelId="{2826A165-D6A9-4CCA-B507-4360292DE573}" type="presParOf" srcId="{D28F99A9-6F92-4701-871B-0285A7D0BEDB}" destId="{D549238A-1E9D-4471-9118-04F907A5ACE0}" srcOrd="0" destOrd="0" presId="urn:microsoft.com/office/officeart/2005/8/layout/hierarchy3"/>
    <dgm:cxn modelId="{CA451DDC-C012-4A56-89D8-E75D25A5F31E}" type="presParOf" srcId="{D549238A-1E9D-4471-9118-04F907A5ACE0}" destId="{72A3D9ED-3D40-429C-A467-DED5C31122BE}" srcOrd="0" destOrd="0" presId="urn:microsoft.com/office/officeart/2005/8/layout/hierarchy3"/>
    <dgm:cxn modelId="{B511F422-3BBA-4AE3-B53E-6FE5F6812844}" type="presParOf" srcId="{D549238A-1E9D-4471-9118-04F907A5ACE0}" destId="{308BC883-8813-4A28-96EC-99B5F50A3571}" srcOrd="1" destOrd="0" presId="urn:microsoft.com/office/officeart/2005/8/layout/hierarchy3"/>
    <dgm:cxn modelId="{9AC84481-206E-4D8F-BEAC-AAAA07F5B323}" type="presParOf" srcId="{D28F99A9-6F92-4701-871B-0285A7D0BEDB}" destId="{6BAADF3F-11B8-4A76-8644-0BA4FF97C220}" srcOrd="1" destOrd="0" presId="urn:microsoft.com/office/officeart/2005/8/layout/hierarchy3"/>
    <dgm:cxn modelId="{BF1BD70D-DAFF-4895-A962-A51098C6E015}" type="presParOf" srcId="{6BAADF3F-11B8-4A76-8644-0BA4FF97C220}" destId="{2DB227D1-724C-4378-829E-F7378067F347}" srcOrd="0" destOrd="0" presId="urn:microsoft.com/office/officeart/2005/8/layout/hierarchy3"/>
    <dgm:cxn modelId="{34723BA4-19DD-4C08-888A-93EC1EB58AD5}" type="presParOf" srcId="{6BAADF3F-11B8-4A76-8644-0BA4FF97C220}" destId="{AD4478EE-DCAE-4C33-814E-90981F69911E}" srcOrd="1" destOrd="0" presId="urn:microsoft.com/office/officeart/2005/8/layout/hierarchy3"/>
    <dgm:cxn modelId="{64B6CD66-06BB-467D-8556-FDA106600479}" type="presParOf" srcId="{6BAADF3F-11B8-4A76-8644-0BA4FF97C220}" destId="{CEF45D47-7E16-4363-8059-8B8837FFEFC1}" srcOrd="2" destOrd="0" presId="urn:microsoft.com/office/officeart/2005/8/layout/hierarchy3"/>
    <dgm:cxn modelId="{FF18B199-E5C1-411E-BB8B-817D48E4DFFC}" type="presParOf" srcId="{6BAADF3F-11B8-4A76-8644-0BA4FF97C220}" destId="{C3B6CDBD-33B2-4141-8DA9-75BCB45D04CD}" srcOrd="3" destOrd="0" presId="urn:microsoft.com/office/officeart/2005/8/layout/hierarchy3"/>
    <dgm:cxn modelId="{56817857-A7B7-4EF4-B9F0-A33D5B11A542}" type="presParOf" srcId="{6BAADF3F-11B8-4A76-8644-0BA4FF97C220}" destId="{45FD1177-0008-451D-9786-9B9B21602F19}" srcOrd="4" destOrd="0" presId="urn:microsoft.com/office/officeart/2005/8/layout/hierarchy3"/>
    <dgm:cxn modelId="{52FE3213-F5E4-4357-A892-978772ED9B7F}" type="presParOf" srcId="{6BAADF3F-11B8-4A76-8644-0BA4FF97C220}" destId="{7932AA6E-3D8F-4BC4-AF73-F179D88F59E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D191-F00B-4BBA-A361-2AF883399FC8}">
      <dsp:nvSpPr>
        <dsp:cNvPr id="0" name=""/>
        <dsp:cNvSpPr/>
      </dsp:nvSpPr>
      <dsp:spPr>
        <a:xfrm>
          <a:off x="0" y="305079"/>
          <a:ext cx="506422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A6EA6-BA38-4D03-A68C-A52945C39356}">
      <dsp:nvSpPr>
        <dsp:cNvPr id="0" name=""/>
        <dsp:cNvSpPr/>
      </dsp:nvSpPr>
      <dsp:spPr>
        <a:xfrm>
          <a:off x="253211" y="39399"/>
          <a:ext cx="354495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stabilità dell’organizzazione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79150" y="65338"/>
        <a:ext cx="3493078" cy="479482"/>
      </dsp:txXfrm>
    </dsp:sp>
    <dsp:sp modelId="{E3825386-EF64-4810-8BDE-8834D7F002C1}">
      <dsp:nvSpPr>
        <dsp:cNvPr id="0" name=""/>
        <dsp:cNvSpPr/>
      </dsp:nvSpPr>
      <dsp:spPr>
        <a:xfrm>
          <a:off x="0" y="1121559"/>
          <a:ext cx="506422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25A0A-D94E-4C44-AC8E-67D72556D2B9}">
      <dsp:nvSpPr>
        <dsp:cNvPr id="0" name=""/>
        <dsp:cNvSpPr/>
      </dsp:nvSpPr>
      <dsp:spPr>
        <a:xfrm>
          <a:off x="253211" y="855879"/>
          <a:ext cx="354495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persone che vi lavorano 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79150" y="881818"/>
        <a:ext cx="3493078" cy="479482"/>
      </dsp:txXfrm>
    </dsp:sp>
    <dsp:sp modelId="{6CC79C7D-8F28-4AB9-88F2-EEA747516292}">
      <dsp:nvSpPr>
        <dsp:cNvPr id="0" name=""/>
        <dsp:cNvSpPr/>
      </dsp:nvSpPr>
      <dsp:spPr>
        <a:xfrm>
          <a:off x="0" y="1938039"/>
          <a:ext cx="506422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D8B60-A5E4-4A7B-B3A0-345F13410258}">
      <dsp:nvSpPr>
        <dsp:cNvPr id="0" name=""/>
        <dsp:cNvSpPr/>
      </dsp:nvSpPr>
      <dsp:spPr>
        <a:xfrm>
          <a:off x="253211" y="1672359"/>
          <a:ext cx="354495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 beni a disposizione per svolgere le produzioni 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79150" y="1698298"/>
        <a:ext cx="3493078" cy="479482"/>
      </dsp:txXfrm>
    </dsp:sp>
    <dsp:sp modelId="{00B18AEC-89FB-4DB1-9774-8A26AF56D804}">
      <dsp:nvSpPr>
        <dsp:cNvPr id="0" name=""/>
        <dsp:cNvSpPr/>
      </dsp:nvSpPr>
      <dsp:spPr>
        <a:xfrm>
          <a:off x="0" y="2754520"/>
          <a:ext cx="506422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60F62-4D9B-43B3-BBC7-6FBA2EDC0CE6}">
      <dsp:nvSpPr>
        <dsp:cNvPr id="0" name=""/>
        <dsp:cNvSpPr/>
      </dsp:nvSpPr>
      <dsp:spPr>
        <a:xfrm>
          <a:off x="253211" y="2488840"/>
          <a:ext cx="354495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operazioni con cui si raggiunge lo scopo prefissato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79150" y="2514779"/>
        <a:ext cx="3493078" cy="479482"/>
      </dsp:txXfrm>
    </dsp:sp>
    <dsp:sp modelId="{2EB83368-4722-4C5F-8751-76ACED70CFED}">
      <dsp:nvSpPr>
        <dsp:cNvPr id="0" name=""/>
        <dsp:cNvSpPr/>
      </dsp:nvSpPr>
      <dsp:spPr>
        <a:xfrm>
          <a:off x="0" y="3571000"/>
          <a:ext cx="506422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2CD70-A92C-426A-A0C0-E067E84EB447}">
      <dsp:nvSpPr>
        <dsp:cNvPr id="0" name=""/>
        <dsp:cNvSpPr/>
      </dsp:nvSpPr>
      <dsp:spPr>
        <a:xfrm>
          <a:off x="253211" y="3305320"/>
          <a:ext cx="354495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991" tIns="0" rIns="1339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il fine aziendale (ottenimento di un risultato economico positivo) 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79150" y="3331259"/>
        <a:ext cx="3493078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6BC7-8F9A-43AC-B24B-AA5E0AC87FD7}">
      <dsp:nvSpPr>
        <dsp:cNvPr id="0" name=""/>
        <dsp:cNvSpPr/>
      </dsp:nvSpPr>
      <dsp:spPr>
        <a:xfrm>
          <a:off x="545460" y="0"/>
          <a:ext cx="6181886" cy="36982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E073E-7EA3-42DA-8C46-8D7E54284D98}">
      <dsp:nvSpPr>
        <dsp:cNvPr id="0" name=""/>
        <dsp:cNvSpPr/>
      </dsp:nvSpPr>
      <dsp:spPr>
        <a:xfrm>
          <a:off x="144010" y="1109468"/>
          <a:ext cx="1689523" cy="1479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riunire le attività aziendali in funzioni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16223" y="1181681"/>
        <a:ext cx="1545097" cy="1334865"/>
      </dsp:txXfrm>
    </dsp:sp>
    <dsp:sp modelId="{363F7CDA-CA38-4E34-87A5-C32E6A666E06}">
      <dsp:nvSpPr>
        <dsp:cNvPr id="0" name=""/>
        <dsp:cNvSpPr/>
      </dsp:nvSpPr>
      <dsp:spPr>
        <a:xfrm>
          <a:off x="2177108" y="936102"/>
          <a:ext cx="2340935" cy="1824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stabilire la modalità più conveniente per eseguire le attività (come combinare il lavoro umano con i beni disponibili)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266152" y="1025146"/>
        <a:ext cx="2162847" cy="1645981"/>
      </dsp:txXfrm>
    </dsp:sp>
    <dsp:sp modelId="{CF6C693D-2394-42DE-B784-B0D8CE77E093}">
      <dsp:nvSpPr>
        <dsp:cNvPr id="0" name=""/>
        <dsp:cNvSpPr/>
      </dsp:nvSpPr>
      <dsp:spPr>
        <a:xfrm>
          <a:off x="4901749" y="864098"/>
          <a:ext cx="2227048" cy="1970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individuare</a:t>
          </a:r>
          <a:r>
            <a:rPr lang="it-IT" sz="1200" kern="1200" dirty="0" smtClean="0"/>
            <a:t> </a:t>
          </a:r>
          <a:r>
            <a:rPr lang="it-IT" sz="18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le persone a cui affidare l’esecuzione delle attività previste in ciascuna funzione</a:t>
          </a:r>
          <a:endParaRPr lang="it-IT" sz="18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4997918" y="960267"/>
        <a:ext cx="2034710" cy="17776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03642-DA92-4C3D-9392-966DCA11B1C4}">
      <dsp:nvSpPr>
        <dsp:cNvPr id="0" name=""/>
        <dsp:cNvSpPr/>
      </dsp:nvSpPr>
      <dsp:spPr>
        <a:xfrm rot="5400000">
          <a:off x="3720823" y="-586507"/>
          <a:ext cx="3316625" cy="56989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esportazione indiretta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   l’impresa vende all’estero con l’ausilio di un operatore nel proprio Paese; </a:t>
          </a:r>
          <a:endParaRPr lang="it-IT" sz="1800" kern="1200" dirty="0">
            <a:solidFill>
              <a:schemeClr val="tx1"/>
            </a:solidFill>
            <a:latin typeface="Baskerville Old Face" panose="02020602080505020303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esportazione diretta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 effettuata direttamente dall’impresa;</a:t>
          </a:r>
          <a:endParaRPr lang="it-IT" sz="1800" kern="1200" dirty="0">
            <a:solidFill>
              <a:schemeClr val="tx1"/>
            </a:solidFill>
            <a:latin typeface="Baskerville Old Face" panose="02020602080505020303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accordi di collaborazione interaziendale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 l’impresa collabora con altre imprese all’estero (</a:t>
          </a:r>
          <a:r>
            <a:rPr lang="it-IT" sz="1800" i="1" kern="1200" dirty="0" err="1" smtClean="0">
              <a:solidFill>
                <a:schemeClr val="tx1"/>
              </a:solidFill>
              <a:latin typeface="Baskerville Old Face" panose="02020602080505020303" pitchFamily="18" charset="0"/>
            </a:rPr>
            <a:t>licensing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, </a:t>
          </a:r>
          <a:r>
            <a:rPr lang="it-IT" sz="1800" i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franchising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, </a:t>
          </a:r>
          <a:r>
            <a:rPr lang="it-IT" sz="1800" i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joint venture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); </a:t>
          </a:r>
          <a:endParaRPr lang="it-IT" sz="1800" kern="1200" dirty="0">
            <a:solidFill>
              <a:schemeClr val="tx1"/>
            </a:solidFill>
            <a:latin typeface="Baskerville Old Face" panose="02020602080505020303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investimenti diretti esteri </a:t>
          </a:r>
          <a:r>
            <a: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</a:rPr>
            <a:t>      l’impresa effettua un insediamento all’estero in modo autonomo.</a:t>
          </a:r>
          <a:endParaRPr lang="it-IT" sz="1800" kern="120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 rot="-5400000">
        <a:off x="2529647" y="766573"/>
        <a:ext cx="5537073" cy="2992817"/>
      </dsp:txXfrm>
    </dsp:sp>
    <dsp:sp modelId="{09DFAF14-0CDC-469C-92AA-9189EFC01860}">
      <dsp:nvSpPr>
        <dsp:cNvPr id="0" name=""/>
        <dsp:cNvSpPr/>
      </dsp:nvSpPr>
      <dsp:spPr>
        <a:xfrm>
          <a:off x="9785" y="0"/>
          <a:ext cx="2528673" cy="452596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Le modalità organizzative si dividono principalmente in quattro categorie: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133225" y="123440"/>
        <a:ext cx="2281793" cy="4279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1333B-8450-4F44-9CB3-C2F3C6531154}">
      <dsp:nvSpPr>
        <dsp:cNvPr id="0" name=""/>
        <dsp:cNvSpPr/>
      </dsp:nvSpPr>
      <dsp:spPr>
        <a:xfrm>
          <a:off x="0" y="287715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A3518-A0A7-4577-8D7D-88C47CC7F194}">
      <dsp:nvSpPr>
        <dsp:cNvPr id="0" name=""/>
        <dsp:cNvSpPr/>
      </dsp:nvSpPr>
      <dsp:spPr>
        <a:xfrm>
          <a:off x="292684" y="36795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fascia di clientela da servire 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61293"/>
        <a:ext cx="4048581" cy="452844"/>
      </dsp:txXfrm>
    </dsp:sp>
    <dsp:sp modelId="{02D362F1-DF28-4871-AFB3-99B6263933AB}">
      <dsp:nvSpPr>
        <dsp:cNvPr id="0" name=""/>
        <dsp:cNvSpPr/>
      </dsp:nvSpPr>
      <dsp:spPr>
        <a:xfrm>
          <a:off x="0" y="1058836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70755-FA8B-47B0-9D55-D9B4D2ACF75A}">
      <dsp:nvSpPr>
        <dsp:cNvPr id="0" name=""/>
        <dsp:cNvSpPr/>
      </dsp:nvSpPr>
      <dsp:spPr>
        <a:xfrm>
          <a:off x="292684" y="807916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quali beni/servizi vendere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832414"/>
        <a:ext cx="4048581" cy="452844"/>
      </dsp:txXfrm>
    </dsp:sp>
    <dsp:sp modelId="{1B705DBC-9B88-47F7-9638-285B81F8D9FB}">
      <dsp:nvSpPr>
        <dsp:cNvPr id="0" name=""/>
        <dsp:cNvSpPr/>
      </dsp:nvSpPr>
      <dsp:spPr>
        <a:xfrm>
          <a:off x="0" y="1829956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13F9E-0C18-4425-9446-323248AB9FAB}">
      <dsp:nvSpPr>
        <dsp:cNvPr id="0" name=""/>
        <dsp:cNvSpPr/>
      </dsp:nvSpPr>
      <dsp:spPr>
        <a:xfrm>
          <a:off x="292684" y="1579035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come</a:t>
          </a:r>
          <a:r>
            <a:rPr lang="it-IT" sz="600" kern="1200" dirty="0" smtClean="0"/>
            <a:t> </a:t>
          </a: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produrre i beni/servizi (come organizzare il processo produttivo)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1603533"/>
        <a:ext cx="4048581" cy="452844"/>
      </dsp:txXfrm>
    </dsp:sp>
    <dsp:sp modelId="{13F3F364-B3BE-4069-9A4E-40B1E0D13059}">
      <dsp:nvSpPr>
        <dsp:cNvPr id="0" name=""/>
        <dsp:cNvSpPr/>
      </dsp:nvSpPr>
      <dsp:spPr>
        <a:xfrm>
          <a:off x="0" y="2601075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A3087-249B-4870-8D2F-A797A047EBDD}">
      <dsp:nvSpPr>
        <dsp:cNvPr id="0" name=""/>
        <dsp:cNvSpPr/>
      </dsp:nvSpPr>
      <dsp:spPr>
        <a:xfrm>
          <a:off x="292684" y="2350156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dove localizzare le attività produttive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2374654"/>
        <a:ext cx="4048581" cy="452844"/>
      </dsp:txXfrm>
    </dsp:sp>
    <dsp:sp modelId="{44E43C88-15EB-43A0-BEC9-AF5DDE1C7A30}">
      <dsp:nvSpPr>
        <dsp:cNvPr id="0" name=""/>
        <dsp:cNvSpPr/>
      </dsp:nvSpPr>
      <dsp:spPr>
        <a:xfrm>
          <a:off x="0" y="3372196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7ADC-6964-4A7B-81A4-A0F7B0808F20}">
      <dsp:nvSpPr>
        <dsp:cNvPr id="0" name=""/>
        <dsp:cNvSpPr/>
      </dsp:nvSpPr>
      <dsp:spPr>
        <a:xfrm>
          <a:off x="292684" y="3121276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quale</a:t>
          </a:r>
          <a:r>
            <a:rPr lang="it-IT" sz="600" kern="1200" dirty="0" smtClean="0"/>
            <a:t> </a:t>
          </a: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forma giuridica assegnare all’azienda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3145774"/>
        <a:ext cx="4048581" cy="452844"/>
      </dsp:txXfrm>
    </dsp:sp>
    <dsp:sp modelId="{A8CC25BD-5F10-4368-8E57-F66D7F923DF3}">
      <dsp:nvSpPr>
        <dsp:cNvPr id="0" name=""/>
        <dsp:cNvSpPr/>
      </dsp:nvSpPr>
      <dsp:spPr>
        <a:xfrm>
          <a:off x="0" y="4143316"/>
          <a:ext cx="585368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24480-24EE-406C-88F8-6C75FD353C00}">
      <dsp:nvSpPr>
        <dsp:cNvPr id="0" name=""/>
        <dsp:cNvSpPr/>
      </dsp:nvSpPr>
      <dsp:spPr>
        <a:xfrm>
          <a:off x="292684" y="3892396"/>
          <a:ext cx="40975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79" tIns="0" rIns="15487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baseline="0" dirty="0" smtClean="0">
              <a:solidFill>
                <a:schemeClr val="tx1"/>
              </a:solidFill>
              <a:latin typeface="Baskerville Old Face" panose="02020602080505020303" pitchFamily="18" charset="0"/>
            </a:rPr>
            <a:t>la struttura organizzativa con cui operare</a:t>
          </a:r>
          <a:endParaRPr lang="it-IT" sz="1400" kern="1200" baseline="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317182" y="3916894"/>
        <a:ext cx="404858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9FDEF-611D-4FB4-8897-FF00497A8AE8}">
      <dsp:nvSpPr>
        <dsp:cNvPr id="0" name=""/>
        <dsp:cNvSpPr/>
      </dsp:nvSpPr>
      <dsp:spPr>
        <a:xfrm>
          <a:off x="0" y="30215"/>
          <a:ext cx="7596728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>
              <a:solidFill>
                <a:schemeClr val="tx1"/>
              </a:solidFill>
            </a:rPr>
            <a:t>L’acquisizione a condizioni favorevoli delle risorse (in particolare </a:t>
          </a:r>
          <a:r>
            <a:rPr lang="it-IT" sz="1400" b="1" kern="1200" smtClean="0">
              <a:solidFill>
                <a:schemeClr val="tx1"/>
              </a:solidFill>
            </a:rPr>
            <a:t>materie prime </a:t>
          </a:r>
          <a:r>
            <a:rPr lang="it-IT" sz="1400" kern="1200" smtClean="0">
              <a:solidFill>
                <a:schemeClr val="tx1"/>
              </a:solidFill>
            </a:rPr>
            <a:t>e </a:t>
          </a:r>
          <a:r>
            <a:rPr lang="it-IT" sz="1400" b="1" kern="1200" smtClean="0">
              <a:solidFill>
                <a:schemeClr val="tx1"/>
              </a:solidFill>
            </a:rPr>
            <a:t>lavoro</a:t>
          </a:r>
          <a:r>
            <a:rPr lang="it-IT" sz="1400" kern="1200" smtClean="0">
              <a:solidFill>
                <a:schemeClr val="tx1"/>
              </a:solidFill>
            </a:rPr>
            <a:t>) porta al fenomeno della </a:t>
          </a:r>
          <a:r>
            <a:rPr lang="it-IT" sz="1400" b="1" kern="1200" smtClean="0">
              <a:solidFill>
                <a:schemeClr val="tx1"/>
              </a:solidFill>
            </a:rPr>
            <a:t>delocalizzazione.</a:t>
          </a:r>
          <a:endParaRPr lang="it-IT" sz="1400" kern="1200">
            <a:solidFill>
              <a:schemeClr val="tx1"/>
            </a:solidFill>
          </a:endParaRPr>
        </a:p>
      </dsp:txBody>
      <dsp:txXfrm>
        <a:off x="35982" y="66197"/>
        <a:ext cx="7524764" cy="665136"/>
      </dsp:txXfrm>
    </dsp:sp>
    <dsp:sp modelId="{E1B1C0FC-4F27-43F6-ADD8-BC8C29A7F571}">
      <dsp:nvSpPr>
        <dsp:cNvPr id="0" name=""/>
        <dsp:cNvSpPr/>
      </dsp:nvSpPr>
      <dsp:spPr>
        <a:xfrm>
          <a:off x="0" y="799544"/>
          <a:ext cx="7596728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Tuttavia oggi l’impresa non va all’estero </a:t>
          </a:r>
          <a:r>
            <a:rPr lang="it-IT" sz="1400" b="1" kern="1200" dirty="0" smtClean="0">
              <a:solidFill>
                <a:schemeClr val="tx1"/>
              </a:solidFill>
            </a:rPr>
            <a:t>solo</a:t>
          </a:r>
          <a:r>
            <a:rPr lang="it-IT" sz="1400" kern="1200" dirty="0" smtClean="0">
              <a:solidFill>
                <a:schemeClr val="tx1"/>
              </a:solidFill>
            </a:rPr>
            <a:t> per delocalizzare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5982" y="835526"/>
        <a:ext cx="7524764" cy="665136"/>
      </dsp:txXfrm>
    </dsp:sp>
    <dsp:sp modelId="{9221B49C-3455-4124-A4C0-48BF80CA093D}">
      <dsp:nvSpPr>
        <dsp:cNvPr id="0" name=""/>
        <dsp:cNvSpPr/>
      </dsp:nvSpPr>
      <dsp:spPr>
        <a:xfrm>
          <a:off x="0" y="1563032"/>
          <a:ext cx="7596728" cy="73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1"/>
              </a:solidFill>
            </a:rPr>
            <a:t>La </a:t>
          </a:r>
          <a:r>
            <a:rPr lang="it-IT" sz="1400" b="1" kern="1200" dirty="0" smtClean="0">
              <a:solidFill>
                <a:schemeClr val="tx1"/>
              </a:solidFill>
            </a:rPr>
            <a:t>localizzazione</a:t>
          </a:r>
          <a:r>
            <a:rPr lang="it-IT" sz="1400" kern="1200" dirty="0" smtClean="0">
              <a:solidFill>
                <a:schemeClr val="tx1"/>
              </a:solidFill>
            </a:rPr>
            <a:t> riguarda la scelta ottimale del luogo dove insediare l’attività produttiva, collocando </a:t>
          </a:r>
          <a:r>
            <a:rPr lang="it-IT" sz="1400" b="1" kern="1200" dirty="0" smtClean="0">
              <a:solidFill>
                <a:schemeClr val="tx1"/>
              </a:solidFill>
            </a:rPr>
            <a:t>le varie fasi del processo produttivo </a:t>
          </a:r>
          <a:r>
            <a:rPr lang="it-IT" sz="1400" kern="1200" dirty="0" smtClean="0">
              <a:solidFill>
                <a:schemeClr val="tx1"/>
              </a:solidFill>
            </a:rPr>
            <a:t>in aree geografiche diverse a seconda della possibilità di sfruttare le opportunità offerte dai contesti.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5982" y="1599014"/>
        <a:ext cx="7524764" cy="665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C22C9-617A-4E52-86E3-F23ADD9E1BA9}">
      <dsp:nvSpPr>
        <dsp:cNvPr id="0" name=""/>
        <dsp:cNvSpPr/>
      </dsp:nvSpPr>
      <dsp:spPr>
        <a:xfrm>
          <a:off x="0" y="5590"/>
          <a:ext cx="1438214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il costo del lavoro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14479" y="20069"/>
        <a:ext cx="1409256" cy="267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8C276-ED06-42F6-BAEA-70603A51577B}">
      <dsp:nvSpPr>
        <dsp:cNvPr id="0" name=""/>
        <dsp:cNvSpPr/>
      </dsp:nvSpPr>
      <dsp:spPr>
        <a:xfrm>
          <a:off x="0" y="18250"/>
          <a:ext cx="2286000" cy="48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la facilità di accesso ai servizi offerti da altre aziende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23760" y="42010"/>
        <a:ext cx="2238480" cy="43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778AB-6838-44B9-BAD5-DE2E37BF54D0}">
      <dsp:nvSpPr>
        <dsp:cNvPr id="0" name=""/>
        <dsp:cNvSpPr/>
      </dsp:nvSpPr>
      <dsp:spPr>
        <a:xfrm>
          <a:off x="0" y="5590"/>
          <a:ext cx="4985089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la possibilità di interagire con le altre imprese presenti sul territorio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14479" y="20069"/>
        <a:ext cx="4956131" cy="267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2DF4B-3EB5-4762-8438-23F7C17895FD}">
      <dsp:nvSpPr>
        <dsp:cNvPr id="0" name=""/>
        <dsp:cNvSpPr/>
      </dsp:nvSpPr>
      <dsp:spPr>
        <a:xfrm>
          <a:off x="0" y="11181"/>
          <a:ext cx="3730974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la possibilità di accedere a nuovi mercati di sbocco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14479" y="25660"/>
        <a:ext cx="3702016" cy="2676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E9233-49E1-4FDB-81A7-58D3FA9E62DD}">
      <dsp:nvSpPr>
        <dsp:cNvPr id="0" name=""/>
        <dsp:cNvSpPr/>
      </dsp:nvSpPr>
      <dsp:spPr>
        <a:xfrm>
          <a:off x="0" y="5590"/>
          <a:ext cx="2117887" cy="296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la presenza di infrastrutture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14479" y="20069"/>
        <a:ext cx="2088929" cy="267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5737-148E-41AE-A751-1E064CF34486}">
      <dsp:nvSpPr>
        <dsp:cNvPr id="0" name=""/>
        <dsp:cNvSpPr/>
      </dsp:nvSpPr>
      <dsp:spPr>
        <a:xfrm>
          <a:off x="297795" y="1727398"/>
          <a:ext cx="2091442" cy="104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solidFill>
                <a:schemeClr val="tx1"/>
              </a:solidFill>
            </a:rPr>
            <a:t>I </a:t>
          </a:r>
          <a:r>
            <a:rPr lang="it-IT" sz="1300" b="1" kern="1200" dirty="0" smtClean="0">
              <a:solidFill>
                <a:schemeClr val="tx1"/>
              </a:solidFill>
            </a:rPr>
            <a:t>motivi di spinta </a:t>
          </a:r>
          <a:r>
            <a:rPr lang="it-IT" sz="1300" kern="1200" dirty="0" smtClean="0">
              <a:solidFill>
                <a:schemeClr val="tx1"/>
              </a:solidFill>
            </a:rPr>
            <a:t>all’avvio di un percorso di </a:t>
          </a:r>
          <a:r>
            <a:rPr lang="it-IT" sz="1300" b="1" kern="1200" dirty="0" smtClean="0">
              <a:solidFill>
                <a:schemeClr val="tx1"/>
              </a:solidFill>
            </a:rPr>
            <a:t>internazionalizzazione </a:t>
          </a:r>
          <a:r>
            <a:rPr lang="it-IT" sz="1300" kern="1200" dirty="0" smtClean="0">
              <a:solidFill>
                <a:schemeClr val="tx1"/>
              </a:solidFill>
            </a:rPr>
            <a:t>possono essere di due tipi 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328423" y="1758026"/>
        <a:ext cx="2030186" cy="984465"/>
      </dsp:txXfrm>
    </dsp:sp>
    <dsp:sp modelId="{93450026-1D12-459C-A590-99D31603ACDE}">
      <dsp:nvSpPr>
        <dsp:cNvPr id="0" name=""/>
        <dsp:cNvSpPr/>
      </dsp:nvSpPr>
      <dsp:spPr>
        <a:xfrm>
          <a:off x="3182584" y="55"/>
          <a:ext cx="2091442" cy="104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1"/>
              </a:solidFill>
            </a:rPr>
            <a:t>Esterni</a:t>
          </a:r>
          <a:r>
            <a:rPr lang="it-IT" sz="1300" b="0" kern="1200" dirty="0" smtClean="0">
              <a:solidFill>
                <a:schemeClr val="tx1"/>
              </a:solidFill>
            </a:rPr>
            <a:t> che riguardano l’ambiente, sociale e competitivo, in cui l’impresa opera e possono essere, tra l’altro:</a:t>
          </a:r>
          <a:endParaRPr lang="it-IT" sz="1300" b="0" kern="1200" dirty="0">
            <a:solidFill>
              <a:schemeClr val="tx1"/>
            </a:solidFill>
          </a:endParaRPr>
        </a:p>
      </dsp:txBody>
      <dsp:txXfrm>
        <a:off x="3213212" y="30683"/>
        <a:ext cx="2030186" cy="984465"/>
      </dsp:txXfrm>
    </dsp:sp>
    <dsp:sp modelId="{8A5DA702-A0EC-4E7C-A4BB-D31D463F0F3A}">
      <dsp:nvSpPr>
        <dsp:cNvPr id="0" name=""/>
        <dsp:cNvSpPr/>
      </dsp:nvSpPr>
      <dsp:spPr>
        <a:xfrm>
          <a:off x="3391729" y="1045776"/>
          <a:ext cx="209144" cy="78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290"/>
              </a:lnTo>
              <a:lnTo>
                <a:pt x="209144" y="784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118E-92C5-43A1-B75A-6982B1F766F0}">
      <dsp:nvSpPr>
        <dsp:cNvPr id="0" name=""/>
        <dsp:cNvSpPr/>
      </dsp:nvSpPr>
      <dsp:spPr>
        <a:xfrm>
          <a:off x="3600873" y="1307207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le caratteristiche del contesto generale in cui l’impresa agisce</a:t>
          </a:r>
          <a:endParaRPr lang="it-IT" sz="1100" kern="1200" dirty="0"/>
        </a:p>
      </dsp:txBody>
      <dsp:txXfrm>
        <a:off x="3631501" y="1337835"/>
        <a:ext cx="1611897" cy="984465"/>
      </dsp:txXfrm>
    </dsp:sp>
    <dsp:sp modelId="{10D73334-95E2-4C3A-B4F3-093DCD5F66AF}">
      <dsp:nvSpPr>
        <dsp:cNvPr id="0" name=""/>
        <dsp:cNvSpPr/>
      </dsp:nvSpPr>
      <dsp:spPr>
        <a:xfrm>
          <a:off x="3391729" y="1045776"/>
          <a:ext cx="209144" cy="209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442"/>
              </a:lnTo>
              <a:lnTo>
                <a:pt x="209144" y="2091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F71A0-4F0D-473D-9F6B-4754E434A571}">
      <dsp:nvSpPr>
        <dsp:cNvPr id="0" name=""/>
        <dsp:cNvSpPr/>
      </dsp:nvSpPr>
      <dsp:spPr>
        <a:xfrm>
          <a:off x="3600873" y="2614358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la crescita ridotta o la stagnazione del mercato nazionale</a:t>
          </a:r>
          <a:endParaRPr lang="it-IT" sz="1100" kern="1200" dirty="0"/>
        </a:p>
      </dsp:txBody>
      <dsp:txXfrm>
        <a:off x="3631501" y="2644986"/>
        <a:ext cx="1611897" cy="984465"/>
      </dsp:txXfrm>
    </dsp:sp>
    <dsp:sp modelId="{1C69A99C-F6E0-4C37-85B8-C3C8AED47B29}">
      <dsp:nvSpPr>
        <dsp:cNvPr id="0" name=""/>
        <dsp:cNvSpPr/>
      </dsp:nvSpPr>
      <dsp:spPr>
        <a:xfrm>
          <a:off x="3391729" y="1045776"/>
          <a:ext cx="209144" cy="339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593"/>
              </a:lnTo>
              <a:lnTo>
                <a:pt x="209144" y="3398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A4C0F-2A4A-4DCC-8D2C-09E3B903A5BB}">
      <dsp:nvSpPr>
        <dsp:cNvPr id="0" name=""/>
        <dsp:cNvSpPr/>
      </dsp:nvSpPr>
      <dsp:spPr>
        <a:xfrm>
          <a:off x="3600873" y="3921510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la disponibilità e i costi dei fattori produttivi</a:t>
          </a:r>
          <a:endParaRPr lang="it-IT" sz="1100" kern="1200" dirty="0"/>
        </a:p>
      </dsp:txBody>
      <dsp:txXfrm>
        <a:off x="3631501" y="3952138"/>
        <a:ext cx="1611897" cy="984465"/>
      </dsp:txXfrm>
    </dsp:sp>
    <dsp:sp modelId="{72A3D9ED-3D40-429C-A467-DED5C31122BE}">
      <dsp:nvSpPr>
        <dsp:cNvPr id="0" name=""/>
        <dsp:cNvSpPr/>
      </dsp:nvSpPr>
      <dsp:spPr>
        <a:xfrm>
          <a:off x="5796887" y="55"/>
          <a:ext cx="2091442" cy="1045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chemeClr val="tx1"/>
              </a:solidFill>
            </a:rPr>
            <a:t>Interni</a:t>
          </a:r>
          <a:r>
            <a:rPr lang="it-IT" sz="1300" kern="1200" dirty="0" smtClean="0">
              <a:solidFill>
                <a:schemeClr val="tx1"/>
              </a:solidFill>
            </a:rPr>
            <a:t>, che possono riguardare situazioni specifiche dell’impresa, quali:</a:t>
          </a:r>
          <a:endParaRPr lang="it-IT" sz="1300" kern="1200" dirty="0">
            <a:solidFill>
              <a:schemeClr val="tx1"/>
            </a:solidFill>
          </a:endParaRPr>
        </a:p>
      </dsp:txBody>
      <dsp:txXfrm>
        <a:off x="5827515" y="30683"/>
        <a:ext cx="2030186" cy="984465"/>
      </dsp:txXfrm>
    </dsp:sp>
    <dsp:sp modelId="{2DB227D1-724C-4378-829E-F7378067F347}">
      <dsp:nvSpPr>
        <dsp:cNvPr id="0" name=""/>
        <dsp:cNvSpPr/>
      </dsp:nvSpPr>
      <dsp:spPr>
        <a:xfrm>
          <a:off x="6006032" y="1045776"/>
          <a:ext cx="209144" cy="78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290"/>
              </a:lnTo>
              <a:lnTo>
                <a:pt x="209144" y="784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478EE-DCAE-4C33-814E-90981F69911E}">
      <dsp:nvSpPr>
        <dsp:cNvPr id="0" name=""/>
        <dsp:cNvSpPr/>
      </dsp:nvSpPr>
      <dsp:spPr>
        <a:xfrm>
          <a:off x="6215176" y="1307207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il prodotto non risulta  più interessante per il mercato locale in quanto superato da prodotti innovativi, ma adatto a mercati meno evoluti </a:t>
          </a:r>
          <a:endParaRPr lang="it-IT" sz="1100" kern="1200" dirty="0"/>
        </a:p>
      </dsp:txBody>
      <dsp:txXfrm>
        <a:off x="6245804" y="1337835"/>
        <a:ext cx="1611897" cy="984465"/>
      </dsp:txXfrm>
    </dsp:sp>
    <dsp:sp modelId="{CEF45D47-7E16-4363-8059-8B8837FFEFC1}">
      <dsp:nvSpPr>
        <dsp:cNvPr id="0" name=""/>
        <dsp:cNvSpPr/>
      </dsp:nvSpPr>
      <dsp:spPr>
        <a:xfrm>
          <a:off x="6006032" y="1045776"/>
          <a:ext cx="209144" cy="209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442"/>
              </a:lnTo>
              <a:lnTo>
                <a:pt x="209144" y="2091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6CDBD-33B2-4141-8DA9-75BCB45D04CD}">
      <dsp:nvSpPr>
        <dsp:cNvPr id="0" name=""/>
        <dsp:cNvSpPr/>
      </dsp:nvSpPr>
      <dsp:spPr>
        <a:xfrm>
          <a:off x="6215176" y="2614358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un cliente importante avvia un’iniziativa con una sede stabile all’estero e può essere necessario  seguirlo</a:t>
          </a:r>
          <a:endParaRPr lang="it-IT" sz="1100" kern="1200" dirty="0"/>
        </a:p>
      </dsp:txBody>
      <dsp:txXfrm>
        <a:off x="6245804" y="2644986"/>
        <a:ext cx="1611897" cy="984465"/>
      </dsp:txXfrm>
    </dsp:sp>
    <dsp:sp modelId="{45FD1177-0008-451D-9786-9B9B21602F19}">
      <dsp:nvSpPr>
        <dsp:cNvPr id="0" name=""/>
        <dsp:cNvSpPr/>
      </dsp:nvSpPr>
      <dsp:spPr>
        <a:xfrm>
          <a:off x="6006032" y="1045776"/>
          <a:ext cx="209144" cy="339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593"/>
              </a:lnTo>
              <a:lnTo>
                <a:pt x="209144" y="3398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2AA6E-3D8F-4BC4-AF73-F179D88F59E0}">
      <dsp:nvSpPr>
        <dsp:cNvPr id="0" name=""/>
        <dsp:cNvSpPr/>
      </dsp:nvSpPr>
      <dsp:spPr>
        <a:xfrm>
          <a:off x="6215176" y="3921510"/>
          <a:ext cx="1673153" cy="104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il prodotto richiede una visibilità a livello sovranazionale</a:t>
          </a:r>
          <a:endParaRPr lang="it-IT" sz="1100" kern="1200" dirty="0"/>
        </a:p>
      </dsp:txBody>
      <dsp:txXfrm>
        <a:off x="6245804" y="3952138"/>
        <a:ext cx="1611897" cy="98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DD2A457-54F0-4E9F-86DD-E3DD85CECA95}" type="datetimeFigureOut">
              <a:rPr lang="it-IT"/>
              <a:pPr>
                <a:defRPr/>
              </a:pPr>
              <a:t>04/10/2019</a:t>
            </a:fld>
            <a:endParaRPr lang="it-IT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7E0F320-9A46-40B7-8477-B7EDAAF5796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0789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FE057933-2450-4546-953B-D0BA55CCE1C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84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57933-2450-4546-953B-D0BA55CCE1C6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46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D070383-C510-4B9C-A8B0-E5F30EAC31C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88900"/>
            <a:ext cx="2112962" cy="60039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5763" y="88900"/>
            <a:ext cx="6191250" cy="60039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A9B67EC-E5AF-4D79-BFE0-15EF29D25FD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763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547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31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930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768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15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9360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3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8585200" y="65786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dirty="0" smtClean="0"/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8483600" y="65405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skerville Old Face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dirty="0" smtClean="0"/>
          </a:p>
        </p:txBody>
      </p:sp>
      <p:pic>
        <p:nvPicPr>
          <p:cNvPr id="6" name="Immagine 8" descr="Logo_RCS_Educati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6262688"/>
            <a:ext cx="7191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335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686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Lucia Nazzaro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564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5763" y="1125538"/>
            <a:ext cx="41513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125538"/>
            <a:ext cx="41529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FBEA01F-0B79-4AA5-8C7B-01658BFDB7F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69AC284-2470-4B76-A62D-00BE58D001A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866DEBC-C6B0-4196-A151-8F9CFB12CD1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80B3355-765F-4ABF-A69B-2349C5D6771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489700"/>
            <a:ext cx="2879725" cy="12541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650" y="6311900"/>
            <a:ext cx="2879725" cy="17938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it-IT" smtClean="0"/>
              <a:t>Lucia Nazzaro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5763" y="6308725"/>
            <a:ext cx="360362" cy="360363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DBFA6FD-930A-4908-8990-C6FDBD16806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88900"/>
            <a:ext cx="84566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125538"/>
            <a:ext cx="84566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Titolo 1"/>
          <p:cNvSpPr txBox="1">
            <a:spLocks/>
          </p:cNvSpPr>
          <p:nvPr userDrawn="1"/>
        </p:nvSpPr>
        <p:spPr bwMode="auto">
          <a:xfrm>
            <a:off x="107950" y="6237312"/>
            <a:ext cx="475208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D67"/>
                </a:solidFill>
                <a:latin typeface="BakerSignet BT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200" dirty="0" smtClean="0"/>
              <a:t>           A cura di Lucia Barale, Lucia Nazzaro </a:t>
            </a:r>
            <a:r>
              <a:rPr lang="it-IT" sz="1200" baseline="0" dirty="0" smtClean="0"/>
              <a:t>e</a:t>
            </a:r>
            <a:r>
              <a:rPr lang="it-IT" sz="1200" dirty="0" smtClean="0"/>
              <a:t> Giovanna Ricci</a:t>
            </a:r>
            <a:endParaRPr lang="it-IT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D67"/>
          </a:solidFill>
          <a:latin typeface="BakerSignet BT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D67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D67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D67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D67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7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D6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D6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D6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D67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Lucia Nazzaro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735C-B6FF-419A-99DB-7232FC1F6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88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34" Type="http://schemas.microsoft.com/office/2007/relationships/diagramDrawing" Target="../diagrams/drawing7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5" Type="http://schemas.openxmlformats.org/officeDocument/2006/relationships/diagramQuickStyle" Target="../diagrams/quickStyle8.xml"/><Relationship Id="rId33" Type="http://schemas.microsoft.com/office/2007/relationships/diagramDrawing" Target="../diagrams/drawing6.xml"/><Relationship Id="rId2" Type="http://schemas.openxmlformats.org/officeDocument/2006/relationships/slide" Target="slide2.xml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29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8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diagramData" Target="../diagrams/data8.xml"/><Relationship Id="rId28" Type="http://schemas.microsoft.com/office/2007/relationships/diagramDrawing" Target="../diagrams/drawing3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Relationship Id="rId27" Type="http://schemas.openxmlformats.org/officeDocument/2006/relationships/image" Target="../media/image8.png"/><Relationship Id="rId30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istretti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mesonline.com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25" y="0"/>
            <a:ext cx="5565775" cy="7778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latin typeface="Baskerville Old Face" pitchFamily="18" charset="0"/>
              </a:rPr>
              <a:t>Modulo A</a:t>
            </a:r>
            <a:r>
              <a:rPr lang="it-IT" sz="2000" b="1" dirty="0" smtClean="0">
                <a:latin typeface="Baskerville Old Face" pitchFamily="18" charset="0"/>
              </a:rPr>
              <a:t/>
            </a:r>
            <a:br>
              <a:rPr lang="it-IT" sz="2000" b="1" dirty="0" smtClean="0">
                <a:latin typeface="Baskerville Old Face" pitchFamily="18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Baskerville Old Face" pitchFamily="18" charset="0"/>
              </a:rPr>
              <a:t>L’organizzazione e la gestione dell’impresa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Avanti o successivo 1">
            <a:hlinkClick r:id="" action="ppaction://hlinkshowjump?jump=nextslide" highlightClick="1"/>
          </p:cNvPr>
          <p:cNvSpPr/>
          <p:nvPr/>
        </p:nvSpPr>
        <p:spPr>
          <a:xfrm>
            <a:off x="7730836" y="6021288"/>
            <a:ext cx="323850" cy="325437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graphicFrame>
        <p:nvGraphicFramePr>
          <p:cNvPr id="1539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251825"/>
              </p:ext>
            </p:extLst>
          </p:nvPr>
        </p:nvGraphicFramePr>
        <p:xfrm>
          <a:off x="899592" y="1052736"/>
          <a:ext cx="7561262" cy="5073123"/>
        </p:xfrm>
        <a:graphic>
          <a:graphicData uri="http://schemas.openxmlformats.org/drawingml/2006/table">
            <a:tbl>
              <a:tblPr/>
              <a:tblGrid>
                <a:gridCol w="2917825"/>
                <a:gridCol w="2482850"/>
                <a:gridCol w="2160587"/>
              </a:tblGrid>
              <a:tr h="409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Competenze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Conoscenze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Abilità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Riconoscere e interpretare: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 le tendenze dei mercati nazionali e globali per coglierne le ripercussioni in un dato contesto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 i </a:t>
                      </a:r>
                      <a:r>
                        <a:rPr kumimoji="0" 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macrofenomeni</a:t>
                      </a: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 economici per connetterli alla specificità di un’azienda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 i cambiamenti nei sistemi economici attraverso il confronto tra epoche, aree geografiche e culture diverse.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Riconoscere i diversi modelli organizzativi aziendali, documentare le procedure e ricercare soluzioni efficaci rispetto a situazioni date.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Interpretare i sistemi aziendali nei loro modelli, processi e flussi informativi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con riferimento alle differenti tipologie di imprese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Concetto di azienda e sue classificazioni.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Contesto ambientale interno ed esterno all’impresa.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Scelte imprenditoriali.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Sistemi produttivi locali, nazionali e internazionali.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Globalizzazione.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Concetto di organizzazione.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Modelli e strutture organizzative.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Organigrammi.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Le operazioni e i cicli della gestione aziendale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L’aspetto finanziario ed economico  della gestione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Fonti e impieghi di finanziamenti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Componenti del reddito e del patrimonio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Situazione economica e patrimoniale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Equilibrio patrimoniale, finanziario ed economico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Reperire, rappresentare e commentare dati economici in funzione di specifiche esigenze conoscitive.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Riconoscere le interdipendenze tra sistemi economici e le strategie di localizzazione, delocalizzazione e globalizzazione.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Rappresentare e documentare procedure e flussi informativi.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Riconoscere l’assetto strutturale di un’impresa attraverso i suoi organigrammi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Individuare e analizzare le operazioni di gestione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Individuare le fonti di finanziamento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Correlare  finanziamenti e impieghi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Redigere e interpretare i documenti aziendali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8172400" y="6184006"/>
            <a:ext cx="648072" cy="5543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 descr="Risultati immagini per globalizzazi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74381"/>
            <a:ext cx="3929058" cy="2983619"/>
          </a:xfrm>
          <a:prstGeom prst="rect">
            <a:avLst/>
          </a:prstGeom>
          <a:noFill/>
        </p:spPr>
      </p:pic>
      <p:sp>
        <p:nvSpPr>
          <p:cNvPr id="59396" name="AutoShape 4" descr="Risultati immagini per globalizz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98" name="AutoShape 6" descr="Risultati immagini per globalizz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00" name="AutoShape 8" descr="Risultati immagini per globalizz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4282" y="285728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200" dirty="0" smtClean="0">
                <a:solidFill>
                  <a:srgbClr val="FF0000"/>
                </a:solidFill>
              </a:rPr>
              <a:t>LA GLOBALIZZAZIONE</a:t>
            </a:r>
          </a:p>
          <a:p>
            <a:pPr lvl="1"/>
            <a:r>
              <a:rPr lang="it-IT" sz="3200" dirty="0" smtClean="0"/>
              <a:t>Processo </a:t>
            </a:r>
            <a:r>
              <a:rPr lang="it-IT" sz="3200" dirty="0" smtClean="0"/>
              <a:t>socio-economico di crescente interdipendenza di tutti i Paesi del mondo dovuto all’aumento repentino delle: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 Transazioni </a:t>
            </a:r>
            <a:r>
              <a:rPr lang="it-IT" sz="3200" dirty="0" smtClean="0"/>
              <a:t>commerciali </a:t>
            </a:r>
            <a:endParaRPr lang="it-IT" sz="3200" dirty="0" smtClean="0"/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smtClean="0"/>
              <a:t>Transazioni finanziarie 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smtClean="0"/>
              <a:t>Spostamenti </a:t>
            </a:r>
            <a:r>
              <a:rPr lang="it-IT" sz="3200" dirty="0" smtClean="0"/>
              <a:t>materiali di persone e </a:t>
            </a:r>
            <a:r>
              <a:rPr lang="it-IT" sz="3200" dirty="0" smtClean="0"/>
              <a:t>cose</a:t>
            </a:r>
          </a:p>
          <a:p>
            <a:pPr lvl="1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smtClean="0"/>
              <a:t>Diffusione </a:t>
            </a:r>
            <a:r>
              <a:rPr lang="it-IT" sz="3200" dirty="0" smtClean="0"/>
              <a:t>planetaria della telematica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  <a:t>Modulo A – Lezione  1</a:t>
            </a:r>
            <a: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39750" y="1177916"/>
            <a:ext cx="7164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sz="2000" b="1" dirty="0"/>
              <a:t>processo produttivo</a:t>
            </a:r>
            <a:r>
              <a:rPr lang="it-IT" sz="2000" dirty="0"/>
              <a:t> </a:t>
            </a:r>
            <a:r>
              <a:rPr lang="it-IT" dirty="0"/>
              <a:t>è l’insieme coordinato di tutte le attività e le operazioni necessarie per ottenere </a:t>
            </a:r>
            <a:r>
              <a:rPr lang="it-IT" dirty="0" smtClean="0"/>
              <a:t>i prodotti/servizi </a:t>
            </a:r>
            <a:r>
              <a:rPr lang="it-IT" dirty="0"/>
              <a:t>da </a:t>
            </a:r>
            <a:r>
              <a:rPr lang="it-IT" dirty="0" smtClean="0"/>
              <a:t>collocare sul </a:t>
            </a:r>
            <a:r>
              <a:rPr lang="it-IT" dirty="0"/>
              <a:t>mercato con l’obiettivo di ottenere un utile</a:t>
            </a:r>
            <a:r>
              <a:rPr lang="it-IT" dirty="0" smtClean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87824" y="2276872"/>
            <a:ext cx="5508612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accentrando </a:t>
            </a:r>
            <a:r>
              <a:rPr lang="it-IT" dirty="0"/>
              <a:t>tutte le fasi e  le operazioni necessarie per ottenere il prodotto/servizio all’interno di una stessa impresa (</a:t>
            </a:r>
            <a:r>
              <a:rPr lang="it-IT" b="1" dirty="0"/>
              <a:t>verticalizzazione</a:t>
            </a:r>
            <a:r>
              <a:rPr lang="it-IT" dirty="0"/>
              <a:t> </a:t>
            </a:r>
            <a:r>
              <a:rPr lang="it-IT" b="1" dirty="0"/>
              <a:t>produttiva</a:t>
            </a:r>
            <a:r>
              <a:rPr lang="it-IT" dirty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87824" y="3429000"/>
            <a:ext cx="5508612" cy="203132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it-IT" dirty="0" smtClean="0"/>
              <a:t>decentrando </a:t>
            </a:r>
            <a:r>
              <a:rPr lang="it-IT" dirty="0"/>
              <a:t>alcune produzioni o  fasi produttive presso altre imprese esterne che diventano fornitrici di parti componenti il prodotti finito e/o di servizi (</a:t>
            </a:r>
            <a:r>
              <a:rPr lang="it-IT" b="1" dirty="0" err="1"/>
              <a:t>deverticalizzazione</a:t>
            </a:r>
            <a:r>
              <a:rPr lang="it-IT" dirty="0" smtClean="0"/>
              <a:t>)</a:t>
            </a:r>
          </a:p>
          <a:p>
            <a:pPr marL="0" lvl="1"/>
            <a:endParaRPr lang="it-IT" dirty="0"/>
          </a:p>
          <a:p>
            <a:pPr marL="0" lvl="1"/>
            <a:r>
              <a:rPr lang="it-IT" dirty="0"/>
              <a:t>Il processo produttivo </a:t>
            </a:r>
            <a:r>
              <a:rPr lang="it-IT" dirty="0" err="1"/>
              <a:t>deverticalizzato</a:t>
            </a:r>
            <a:r>
              <a:rPr lang="it-IT" dirty="0"/>
              <a:t> è svolto con la collaborazione di più aziende (</a:t>
            </a:r>
            <a:r>
              <a:rPr lang="it-IT" b="1" dirty="0"/>
              <a:t>produzione in</a:t>
            </a:r>
            <a:r>
              <a:rPr lang="it-IT" dirty="0"/>
              <a:t> </a:t>
            </a:r>
            <a:r>
              <a:rPr lang="it-IT" b="1" dirty="0" smtClean="0"/>
              <a:t>outsourcing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750" y="3420031"/>
            <a:ext cx="187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Può essere svolto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5" name="Parentesi quadra aperta 4"/>
          <p:cNvSpPr/>
          <p:nvPr/>
        </p:nvSpPr>
        <p:spPr>
          <a:xfrm>
            <a:off x="2483768" y="2792547"/>
            <a:ext cx="216024" cy="165211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5730875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6594475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4" name="Ritorno 13">
            <a:hlinkClick r:id="rId2" action="ppaction://hlinksldjump" highlightClick="1"/>
          </p:cNvPr>
          <p:cNvSpPr/>
          <p:nvPr/>
        </p:nvSpPr>
        <p:spPr>
          <a:xfrm>
            <a:off x="7602537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CasellaDiTesto 17"/>
          <p:cNvSpPr txBox="1">
            <a:spLocks noChangeArrowheads="1"/>
          </p:cNvSpPr>
          <p:nvPr/>
        </p:nvSpPr>
        <p:spPr bwMode="auto">
          <a:xfrm>
            <a:off x="7497762" y="6103515"/>
            <a:ext cx="1178694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1999" y="88900"/>
            <a:ext cx="4270375" cy="7778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  <a:t>Modulo A – Lezione  1</a:t>
            </a:r>
            <a: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La </a:t>
            </a:r>
            <a:r>
              <a:rPr lang="it-IT" sz="2400" dirty="0">
                <a:latin typeface="Baskerville Old Face" panose="02020602080505020303" pitchFamily="18" charset="0"/>
              </a:rPr>
              <a:t>globalizzazione economica è la tendenza dell’economia a superare i confini nazionali e assumere una dimensione sovranazionale. </a:t>
            </a:r>
            <a:endParaRPr lang="it-IT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Baskerville Old Face" panose="02020602080505020303" pitchFamily="18" charset="0"/>
              </a:rPr>
              <a:t>I </a:t>
            </a:r>
            <a:r>
              <a:rPr lang="it-IT" sz="2400" dirty="0" smtClean="0">
                <a:latin typeface="Baskerville Old Face" panose="02020602080505020303" pitchFamily="18" charset="0"/>
              </a:rPr>
              <a:t>soggetti che operano nelle aree </a:t>
            </a:r>
            <a:r>
              <a:rPr lang="it-IT" sz="2400" dirty="0">
                <a:latin typeface="Baskerville Old Face" panose="02020602080505020303" pitchFamily="18" charset="0"/>
              </a:rPr>
              <a:t>di mercato “globale</a:t>
            </a:r>
            <a:r>
              <a:rPr lang="it-IT" sz="2400" dirty="0" smtClean="0">
                <a:latin typeface="Baskerville Old Face" panose="02020602080505020303" pitchFamily="18" charset="0"/>
              </a:rPr>
              <a:t>” sono: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7" name="Rettangolo 6"/>
          <p:cNvSpPr/>
          <p:nvPr/>
        </p:nvSpPr>
        <p:spPr>
          <a:xfrm>
            <a:off x="2311939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2044448" y="4317581"/>
            <a:ext cx="4824536" cy="68152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C</a:t>
            </a:r>
            <a:r>
              <a:rPr lang="it-IT" b="1" dirty="0" smtClean="0">
                <a:solidFill>
                  <a:schemeClr val="tx1"/>
                </a:solidFill>
              </a:rPr>
              <a:t>oncorrenti </a:t>
            </a:r>
            <a:r>
              <a:rPr lang="it-IT" b="1" dirty="0">
                <a:solidFill>
                  <a:schemeClr val="tx1"/>
                </a:solidFill>
              </a:rPr>
              <a:t>globali </a:t>
            </a:r>
            <a:r>
              <a:rPr lang="it-IT" dirty="0" smtClean="0">
                <a:solidFill>
                  <a:schemeClr val="tx1"/>
                </a:solidFill>
              </a:rPr>
              <a:t>che sono </a:t>
            </a:r>
            <a:r>
              <a:rPr lang="it-IT" dirty="0">
                <a:solidFill>
                  <a:schemeClr val="tx1"/>
                </a:solidFill>
              </a:rPr>
              <a:t>in grado di competere con le imprese del resto del mondo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2049155" y="3284403"/>
            <a:ext cx="4824536" cy="68152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Consumatori globali </a:t>
            </a:r>
            <a:r>
              <a:rPr lang="it-IT" dirty="0">
                <a:solidFill>
                  <a:schemeClr val="tx1"/>
                </a:solidFill>
              </a:rPr>
              <a:t>che possono sceglie tra prodotti su scala mondiale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730875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6594475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602537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36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0" y="116632"/>
            <a:ext cx="4270375" cy="7778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  <a:t>Modulo A – Lezione  1</a:t>
            </a:r>
            <a: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>
              <a:solidFill>
                <a:schemeClr val="tx1"/>
              </a:solidFill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it-IT" sz="20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I </a:t>
            </a:r>
            <a:r>
              <a:rPr lang="it-IT" sz="2000" b="1" kern="1200" dirty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nuovi attori </a:t>
            </a:r>
            <a:r>
              <a:rPr lang="it-IT" sz="20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comparsi sulla </a:t>
            </a:r>
            <a:r>
              <a:rPr lang="it-IT" sz="2000" kern="1200" dirty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scena </a:t>
            </a:r>
            <a:r>
              <a:rPr lang="it-IT" sz="20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globale sono Paesi </a:t>
            </a:r>
            <a:r>
              <a:rPr lang="it-IT" sz="2000" kern="1200" dirty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con elevata crescita economica, destinati a competere con i concorrenti </a:t>
            </a:r>
            <a:r>
              <a:rPr lang="it-IT" sz="20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occidentali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 smtClean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            			</a:t>
            </a:r>
            <a:r>
              <a:rPr lang="it-IT" sz="1800" kern="12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+mn-cs"/>
                <a:hlinkClick r:id="rId2" action="ppaction://hlinksldjump"/>
              </a:rPr>
              <a:t>BRICS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: Brasile</a:t>
            </a:r>
            <a:r>
              <a:rPr lang="it-IT" sz="1800" kern="1200" dirty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, Russia, India, Cina e Sud 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Africa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			Ora </a:t>
            </a:r>
            <a:r>
              <a:rPr lang="it-IT" sz="1800" u="sng" kern="12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  <a:cs typeface="+mn-cs"/>
              </a:rPr>
              <a:t>TICKS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 con Taiwan e Corea del Sud al posto di Brasile 				e Russia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            			</a:t>
            </a:r>
            <a:r>
              <a:rPr lang="it-IT" sz="1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  <a:hlinkClick r:id="rId3" action="ppaction://hlinksldjump"/>
              </a:rPr>
              <a:t>Next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  <a:hlinkClick r:id="rId3" action="ppaction://hlinksldjump"/>
              </a:rPr>
              <a:t> 11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: Bangladesh, Corea del Sud, Egitto, Filippine, 					Indonesia, Iran, Messico, Nigeria, Pakistan, 					Turchia e Vietnam.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it-IT" sz="1800" kern="1200" dirty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	</a:t>
            </a:r>
            <a:r>
              <a:rPr lang="it-IT" sz="1800" kern="12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+mn-cs"/>
              </a:rPr>
              <a:t>	</a:t>
            </a:r>
            <a:endParaRPr lang="it-IT" sz="1800" kern="1200" dirty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it-IT" sz="1800" kern="1200" dirty="0">
              <a:solidFill>
                <a:schemeClr val="tx1"/>
              </a:solidFill>
              <a:latin typeface="Baskerville Old Face" panose="02020602080505020303" pitchFamily="18" charset="0"/>
              <a:cs typeface="+mn-cs"/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Freccia circolare a destra 14"/>
          <p:cNvSpPr/>
          <p:nvPr/>
        </p:nvSpPr>
        <p:spPr>
          <a:xfrm>
            <a:off x="1259632" y="2708920"/>
            <a:ext cx="1440160" cy="122413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itorno 5">
            <a:hlinkClick r:id="rId4" action="ppaction://hlinksldjump" highlightClick="1"/>
          </p:cNvPr>
          <p:cNvSpPr/>
          <p:nvPr/>
        </p:nvSpPr>
        <p:spPr>
          <a:xfrm>
            <a:off x="7629235" y="5623520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6562962" y="5620500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652120" y="5623520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27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1999" y="88900"/>
            <a:ext cx="4270375" cy="7778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  <a:t>Modulo A – Lezione  1</a:t>
            </a:r>
            <a: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Baskerville Old Face" panose="02020602080505020303" pitchFamily="18" charset="0"/>
              </a:rPr>
              <a:t>L’</a:t>
            </a:r>
            <a:r>
              <a:rPr lang="it-IT" sz="1800" b="1" dirty="0" smtClean="0">
                <a:latin typeface="Baskerville Old Face" panose="02020602080505020303" pitchFamily="18" charset="0"/>
              </a:rPr>
              <a:t>integrazione </a:t>
            </a:r>
            <a:r>
              <a:rPr lang="it-IT" sz="1800" b="1" dirty="0">
                <a:latin typeface="Baskerville Old Face" panose="02020602080505020303" pitchFamily="18" charset="0"/>
              </a:rPr>
              <a:t>economica</a:t>
            </a:r>
            <a:r>
              <a:rPr lang="it-IT" sz="1800" dirty="0">
                <a:latin typeface="Baskerville Old Face" panose="02020602080505020303" pitchFamily="18" charset="0"/>
              </a:rPr>
              <a:t> si è sviluppata grazie alle imprese che hanno l’esigenza di semplificare il commercio con </a:t>
            </a:r>
            <a:r>
              <a:rPr lang="it-IT" sz="1800" dirty="0" smtClean="0">
                <a:latin typeface="Baskerville Old Face" panose="02020602080505020303" pitchFamily="18" charset="0"/>
              </a:rPr>
              <a:t>l’estero.</a:t>
            </a:r>
          </a:p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Baskerville Old Face" panose="02020602080505020303" pitchFamily="18" charset="0"/>
              </a:rPr>
              <a:t>Si sono realizzati </a:t>
            </a:r>
          </a:p>
          <a:p>
            <a:endParaRPr lang="it-IT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600" dirty="0" smtClean="0">
                <a:latin typeface="Baskerville Old Face" panose="02020602080505020303" pitchFamily="18" charset="0"/>
              </a:rPr>
              <a:t>Gli </a:t>
            </a:r>
            <a:r>
              <a:rPr lang="it-IT" sz="1600" b="1" dirty="0">
                <a:latin typeface="Baskerville Old Face" panose="02020602080505020303" pitchFamily="18" charset="0"/>
              </a:rPr>
              <a:t>accordi di libero scambio</a:t>
            </a:r>
            <a:r>
              <a:rPr lang="it-IT" sz="1600" dirty="0">
                <a:latin typeface="Baskerville Old Face" panose="02020602080505020303" pitchFamily="18" charset="0"/>
              </a:rPr>
              <a:t> (</a:t>
            </a:r>
            <a:r>
              <a:rPr lang="it-IT" sz="1600" i="1" dirty="0">
                <a:latin typeface="Baskerville Old Face" panose="02020602080505020303" pitchFamily="18" charset="0"/>
              </a:rPr>
              <a:t>Free </a:t>
            </a:r>
            <a:r>
              <a:rPr lang="it-IT" sz="1600" i="1" dirty="0" err="1">
                <a:latin typeface="Baskerville Old Face" panose="02020602080505020303" pitchFamily="18" charset="0"/>
              </a:rPr>
              <a:t>Trade</a:t>
            </a:r>
            <a:r>
              <a:rPr lang="it-IT" sz="1600" i="1" dirty="0">
                <a:latin typeface="Baskerville Old Face" panose="02020602080505020303" pitchFamily="18" charset="0"/>
              </a:rPr>
              <a:t> </a:t>
            </a:r>
            <a:r>
              <a:rPr lang="it-IT" sz="1600" i="1" dirty="0" err="1">
                <a:latin typeface="Baskerville Old Face" panose="02020602080505020303" pitchFamily="18" charset="0"/>
              </a:rPr>
              <a:t>Agreements</a:t>
            </a:r>
            <a:r>
              <a:rPr lang="it-IT" sz="1600" dirty="0">
                <a:latin typeface="Baskerville Old Face" panose="02020602080505020303" pitchFamily="18" charset="0"/>
              </a:rPr>
              <a:t>) permettono alle imprese </a:t>
            </a:r>
            <a:r>
              <a:rPr lang="it-IT" sz="1600" dirty="0" smtClean="0">
                <a:latin typeface="Baskerville Old Face" panose="02020602080505020303" pitchFamily="18" charset="0"/>
              </a:rPr>
              <a:t>di </a:t>
            </a:r>
            <a:r>
              <a:rPr lang="it-IT" sz="1600" dirty="0">
                <a:latin typeface="Baskerville Old Face" panose="02020602080505020303" pitchFamily="18" charset="0"/>
              </a:rPr>
              <a:t>effettuare scambi internazionali </a:t>
            </a:r>
            <a:r>
              <a:rPr lang="it-IT" sz="1600" dirty="0" smtClean="0">
                <a:latin typeface="Baskerville Old Face" panose="02020602080505020303" pitchFamily="18" charset="0"/>
              </a:rPr>
              <a:t>con </a:t>
            </a:r>
            <a:r>
              <a:rPr lang="it-IT" sz="1600" dirty="0">
                <a:latin typeface="Baskerville Old Face" panose="02020602080505020303" pitchFamily="18" charset="0"/>
              </a:rPr>
              <a:t>minori ostacoli e migliorando le economie dei Paesi </a:t>
            </a:r>
            <a:r>
              <a:rPr lang="it-IT" sz="1600" dirty="0" smtClean="0">
                <a:latin typeface="Baskerville Old Face" panose="02020602080505020303" pitchFamily="18" charset="0"/>
              </a:rPr>
              <a:t>all’interno dell’area di libero scambio.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375479" y="40770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arrotondato 3"/>
          <p:cNvSpPr/>
          <p:nvPr/>
        </p:nvSpPr>
        <p:spPr>
          <a:xfrm>
            <a:off x="2927858" y="2276872"/>
            <a:ext cx="4392487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it-IT" sz="1400" kern="0" dirty="0">
                <a:solidFill>
                  <a:srgbClr val="003D67"/>
                </a:solidFill>
                <a:latin typeface="Baskerville Old Face" panose="02020602080505020303" pitchFamily="18" charset="0"/>
              </a:rPr>
              <a:t>Accordi tra </a:t>
            </a:r>
            <a:r>
              <a:rPr lang="it-IT" sz="1400" kern="0" dirty="0" smtClean="0">
                <a:solidFill>
                  <a:srgbClr val="003D67"/>
                </a:solidFill>
                <a:latin typeface="Baskerville Old Face" panose="02020602080505020303" pitchFamily="18" charset="0"/>
              </a:rPr>
              <a:t>Stati: </a:t>
            </a:r>
            <a:r>
              <a:rPr lang="it-IT" sz="1400" kern="0" dirty="0">
                <a:solidFill>
                  <a:srgbClr val="003D67"/>
                </a:solidFill>
                <a:latin typeface="Baskerville Old Face" panose="02020602080505020303" pitchFamily="18" charset="0"/>
              </a:rPr>
              <a:t>nascono organismi internazionali, come il WTO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15816" y="3062211"/>
            <a:ext cx="4404529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Aggregazioni 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economiche tra Paesi limitrofi, come gli accordi volti a creare </a:t>
            </a:r>
            <a:r>
              <a:rPr lang="it-IT" sz="1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aree di libero </a:t>
            </a:r>
            <a:r>
              <a:rPr lang="it-IT" sz="1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scambio </a:t>
            </a:r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internazionale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. </a:t>
            </a:r>
          </a:p>
          <a:p>
            <a:pPr algn="ctr"/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2123728" y="2924944"/>
            <a:ext cx="43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555776" y="2564904"/>
            <a:ext cx="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564160" y="2534994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535289" y="3350243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torno 10">
            <a:hlinkClick r:id="rId2" action="ppaction://hlinksldjump" highlightClick="1"/>
          </p:cNvPr>
          <p:cNvSpPr/>
          <p:nvPr/>
        </p:nvSpPr>
        <p:spPr>
          <a:xfrm>
            <a:off x="7602537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4" name="Avanti o successivo 13">
            <a:hlinkClick r:id="" action="ppaction://hlinkshowjump?jump=nextslide" highlightClick="1"/>
          </p:cNvPr>
          <p:cNvSpPr/>
          <p:nvPr/>
        </p:nvSpPr>
        <p:spPr>
          <a:xfrm>
            <a:off x="6594475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Indietro o precedente 14">
            <a:hlinkClick r:id="" action="ppaction://hlinkshowjump?jump=previousslide" highlightClick="1"/>
          </p:cNvPr>
          <p:cNvSpPr/>
          <p:nvPr/>
        </p:nvSpPr>
        <p:spPr>
          <a:xfrm>
            <a:off x="5724128" y="5696700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2</a:t>
            </a:r>
            <a:br>
              <a:rPr lang="it-IT" sz="1800" b="1" dirty="0">
                <a:latin typeface="Baskerville Old Face" pitchFamily="18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Baskerville Old Face" pitchFamily="18" charset="0"/>
              </a:rPr>
              <a:t>Le scelte imprenditoriali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79512" y="2197025"/>
            <a:ext cx="194421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it-IT" dirty="0"/>
              <a:t>Per vivere e svilupparsi nell’ambiente le imprese devono </a:t>
            </a:r>
            <a:r>
              <a:rPr lang="it-IT" dirty="0" smtClean="0"/>
              <a:t>compiere</a:t>
            </a:r>
          </a:p>
          <a:p>
            <a:r>
              <a:rPr lang="it-IT" sz="2000" b="1" dirty="0" smtClean="0"/>
              <a:t>scelte </a:t>
            </a:r>
            <a:r>
              <a:rPr lang="it-IT" sz="2000" b="1" dirty="0"/>
              <a:t>strategiche </a:t>
            </a:r>
            <a:r>
              <a:rPr lang="it-IT" sz="2000" b="1" dirty="0" smtClean="0"/>
              <a:t> </a:t>
            </a:r>
            <a:r>
              <a:rPr lang="it-IT" dirty="0" smtClean="0"/>
              <a:t>che </a:t>
            </a:r>
            <a:r>
              <a:rPr lang="it-IT" dirty="0"/>
              <a:t>riguardano: 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3451642881"/>
              </p:ext>
            </p:extLst>
          </p:nvPr>
        </p:nvGraphicFramePr>
        <p:xfrm>
          <a:off x="2534742" y="980728"/>
          <a:ext cx="585368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5658867" y="566124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6522467" y="566124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itorno 10">
            <a:hlinkClick r:id="rId6" action="ppaction://hlinksldjump" highlightClick="1"/>
          </p:cNvPr>
          <p:cNvSpPr/>
          <p:nvPr/>
        </p:nvSpPr>
        <p:spPr>
          <a:xfrm>
            <a:off x="7530529" y="566124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CasellaDiTesto 17"/>
          <p:cNvSpPr txBox="1">
            <a:spLocks noChangeArrowheads="1"/>
          </p:cNvSpPr>
          <p:nvPr/>
        </p:nvSpPr>
        <p:spPr bwMode="auto">
          <a:xfrm>
            <a:off x="7425754" y="6069235"/>
            <a:ext cx="1178694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635896" y="88900"/>
            <a:ext cx="5206479" cy="7778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b="1" dirty="0">
                <a:latin typeface="Baskerville Old Face" pitchFamily="18" charset="0"/>
              </a:rPr>
              <a:t>Modulo A – Lezione  2</a:t>
            </a:r>
            <a:br>
              <a:rPr lang="it-IT" sz="1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Le scelte imprenditoriali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Gli elementi che influenzano le scelte di un’impresa </a:t>
            </a:r>
            <a:r>
              <a:rPr lang="it-IT" sz="1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internazionale</a:t>
            </a: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sono:</a:t>
            </a: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 </a:t>
            </a:r>
            <a:r>
              <a:rPr lang="it-IT" sz="1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mercati internazionali 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si distinguono </a:t>
            </a: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per 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le </a:t>
            </a: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caratteristiche 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dei </a:t>
            </a:r>
            <a:r>
              <a:rPr lang="it-IT" sz="1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consumatori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, </a:t>
            </a: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che 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possono essere diverse </a:t>
            </a: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per </a:t>
            </a:r>
            <a:endParaRPr lang="it-IT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 </a:t>
            </a:r>
            <a:r>
              <a:rPr lang="it-IT" sz="1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concorrenti internazionali</a:t>
            </a:r>
            <a:r>
              <a:rPr lang="it-IT" sz="1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39552" y="1624042"/>
            <a:ext cx="1431776" cy="144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 mercati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773132" y="1624042"/>
            <a:ext cx="1410816" cy="144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La produzione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364088" y="1635487"/>
            <a:ext cx="1198984" cy="144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Le persone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732240" y="1635487"/>
            <a:ext cx="936104" cy="144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Le risorse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195736" y="1624042"/>
            <a:ext cx="1431776" cy="1440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 concorrenti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941089" y="4293096"/>
            <a:ext cx="3312368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  <a:p>
            <a:pPr algn="ctr"/>
            <a:r>
              <a:rPr lang="it-IT" sz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possono </a:t>
            </a:r>
            <a:r>
              <a:rPr lang="it-IT" sz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adottare strategie competitive diverse dai concorrenti nazionali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908088" y="5013177"/>
            <a:ext cx="3312368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  <a:p>
            <a:pPr algn="ctr"/>
            <a:r>
              <a:rPr lang="it-IT" sz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hanno spesso dimensioni maggiori e possono offrire prodotti a prezzi minori grazie alle economie di scala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940250" y="2564904"/>
            <a:ext cx="3239260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preferenze 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 gusti, </a:t>
            </a:r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tradizioni 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culturali e religiose, </a:t>
            </a:r>
          </a:p>
          <a:p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abitudini di acquisto, </a:t>
            </a:r>
            <a:endParaRPr lang="it-IT" sz="14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capacità 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di </a:t>
            </a:r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spesa,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grado di utilizzo degli strumenti tecnologici e informatici</a:t>
            </a:r>
            <a:r>
              <a:rPr lang="it-IT" sz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ctr"/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2987824" y="4941169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347864" y="4653137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3375484" y="4653136"/>
            <a:ext cx="50405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347864" y="5229201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347864" y="2996952"/>
            <a:ext cx="425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3" name="Connettore 1 2052"/>
          <p:cNvCxnSpPr/>
          <p:nvPr/>
        </p:nvCxnSpPr>
        <p:spPr>
          <a:xfrm>
            <a:off x="395536" y="1916832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395536" y="1484784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Connettore 1 2055"/>
          <p:cNvCxnSpPr/>
          <p:nvPr/>
        </p:nvCxnSpPr>
        <p:spPr>
          <a:xfrm>
            <a:off x="395536" y="1484784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Connettore 1 2057"/>
          <p:cNvCxnSpPr/>
          <p:nvPr/>
        </p:nvCxnSpPr>
        <p:spPr>
          <a:xfrm>
            <a:off x="8025324" y="148478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torno 20">
            <a:hlinkClick r:id="rId2" action="ppaction://hlinksldjump" highlightClick="1"/>
          </p:cNvPr>
          <p:cNvSpPr/>
          <p:nvPr/>
        </p:nvSpPr>
        <p:spPr>
          <a:xfrm>
            <a:off x="7567754" y="5893827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3" name="Avanti o successivo 22">
            <a:hlinkClick r:id="" action="ppaction://hlinkshowjump?jump=nextslide" highlightClick="1"/>
          </p:cNvPr>
          <p:cNvSpPr/>
          <p:nvPr/>
        </p:nvSpPr>
        <p:spPr>
          <a:xfrm>
            <a:off x="6607260" y="5904947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4" name="Indietro o precedente 23">
            <a:hlinkClick r:id="" action="ppaction://hlinkshowjump?jump=previousslide" highlightClick="1"/>
          </p:cNvPr>
          <p:cNvSpPr/>
          <p:nvPr/>
        </p:nvSpPr>
        <p:spPr>
          <a:xfrm>
            <a:off x="5774545" y="5904947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85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smtClean="0">
                <a:latin typeface="Baskerville Old Face" pitchFamily="18" charset="0"/>
              </a:rPr>
              <a:t>Modulo A – Lezione  2</a:t>
            </a:r>
            <a:br>
              <a:rPr lang="it-IT" sz="1800" b="1" smtClean="0">
                <a:latin typeface="Baskerville Old Face" pitchFamily="18" charset="0"/>
              </a:rPr>
            </a:br>
            <a:r>
              <a:rPr lang="it-IT" sz="2000" b="1" smtClean="0">
                <a:solidFill>
                  <a:srgbClr val="FF0000"/>
                </a:solidFill>
                <a:latin typeface="Baskerville Old Face" pitchFamily="18" charset="0"/>
              </a:rPr>
              <a:t>Le scelte imprenditoriali 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itorno 10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8679" name="CasellaDiTesto 12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3889523870"/>
              </p:ext>
            </p:extLst>
          </p:nvPr>
        </p:nvGraphicFramePr>
        <p:xfrm>
          <a:off x="863704" y="1022802"/>
          <a:ext cx="7596728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6"/>
          <p:cNvSpPr/>
          <p:nvPr/>
        </p:nvSpPr>
        <p:spPr>
          <a:xfrm>
            <a:off x="908720" y="4083166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1600" dirty="0">
                <a:solidFill>
                  <a:srgbClr val="000000"/>
                </a:solidFill>
              </a:rPr>
              <a:t>Devono essere presi in considerazione più </a:t>
            </a:r>
            <a:r>
              <a:rPr lang="it-IT" sz="1600" dirty="0" smtClean="0">
                <a:solidFill>
                  <a:srgbClr val="000000"/>
                </a:solidFill>
              </a:rPr>
              <a:t>fattori</a:t>
            </a: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xmlns="" val="2761027504"/>
              </p:ext>
            </p:extLst>
          </p:nvPr>
        </p:nvGraphicFramePr>
        <p:xfrm>
          <a:off x="3347864" y="3429000"/>
          <a:ext cx="1438214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xmlns="" val="4005443190"/>
              </p:ext>
            </p:extLst>
          </p:nvPr>
        </p:nvGraphicFramePr>
        <p:xfrm>
          <a:off x="3347864" y="3717032"/>
          <a:ext cx="22860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xmlns="" val="3794270394"/>
              </p:ext>
            </p:extLst>
          </p:nvPr>
        </p:nvGraphicFramePr>
        <p:xfrm>
          <a:off x="3347864" y="4221664"/>
          <a:ext cx="498508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xmlns="" val="2528476551"/>
              </p:ext>
            </p:extLst>
          </p:nvPr>
        </p:nvGraphicFramePr>
        <p:xfrm>
          <a:off x="3311556" y="4888217"/>
          <a:ext cx="3730974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4" name="Diagramma 23"/>
          <p:cNvGraphicFramePr/>
          <p:nvPr>
            <p:extLst>
              <p:ext uri="{D42A27DB-BD31-4B8C-83A1-F6EECF244321}">
                <p14:modId xmlns:p14="http://schemas.microsoft.com/office/powerpoint/2010/main" xmlns="" val="76988682"/>
              </p:ext>
            </p:extLst>
          </p:nvPr>
        </p:nvGraphicFramePr>
        <p:xfrm>
          <a:off x="3321736" y="4544052"/>
          <a:ext cx="2117887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27" name="Connettore 1 26"/>
          <p:cNvCxnSpPr/>
          <p:nvPr/>
        </p:nvCxnSpPr>
        <p:spPr>
          <a:xfrm>
            <a:off x="3059832" y="3645024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059832" y="364502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059832" y="400506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059890" y="4397435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619" y="4673177"/>
            <a:ext cx="2984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483" y="4958407"/>
            <a:ext cx="2984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arrotondato 19"/>
          <p:cNvSpPr/>
          <p:nvPr/>
        </p:nvSpPr>
        <p:spPr>
          <a:xfrm>
            <a:off x="8172400" y="6242422"/>
            <a:ext cx="648072" cy="4959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851920" y="88900"/>
            <a:ext cx="5112567" cy="7778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sz="1800" b="1" dirty="0">
                <a:latin typeface="Baskerville Old Face" pitchFamily="18" charset="0"/>
              </a:rPr>
              <a:t>Modulo A – Lezione  2</a:t>
            </a:r>
            <a:br>
              <a:rPr lang="it-IT" sz="1800" b="1" dirty="0"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scelte imprenditoriali </a:t>
            </a:r>
            <a:endParaRPr lang="it-IT" sz="20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2207956"/>
              </p:ext>
            </p:extLst>
          </p:nvPr>
        </p:nvGraphicFramePr>
        <p:xfrm>
          <a:off x="385763" y="1125538"/>
          <a:ext cx="8456612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torno 3">
            <a:hlinkClick r:id="rId6" action="ppaction://hlinksldjump" highlightClick="1"/>
          </p:cNvPr>
          <p:cNvSpPr/>
          <p:nvPr/>
        </p:nvSpPr>
        <p:spPr>
          <a:xfrm>
            <a:off x="7602537" y="6133612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5" name="Avanti o successivo 4">
            <a:hlinkClick r:id="" action="ppaction://hlinkshowjump?jump=nextslide" highlightClick="1"/>
          </p:cNvPr>
          <p:cNvSpPr/>
          <p:nvPr/>
        </p:nvSpPr>
        <p:spPr>
          <a:xfrm>
            <a:off x="6610639" y="6133612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5998815" y="6165304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60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12474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</a:t>
            </a:r>
            <a:r>
              <a:rPr lang="it-IT" sz="2000" b="1" dirty="0"/>
              <a:t>organizzazione</a:t>
            </a:r>
            <a:r>
              <a:rPr lang="it-IT" dirty="0"/>
              <a:t> stabilisce quali attività devono essere svolte all’interno dell’azienda e come devono essere eseguite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Occorre: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887623132"/>
              </p:ext>
            </p:extLst>
          </p:nvPr>
        </p:nvGraphicFramePr>
        <p:xfrm>
          <a:off x="1475656" y="1844825"/>
          <a:ext cx="7272808" cy="369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5807862" y="5717482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25" y="0"/>
            <a:ext cx="5565775" cy="7778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latin typeface="Baskerville Old Face" pitchFamily="18" charset="0"/>
              </a:rPr>
              <a:t>Modulo A</a:t>
            </a:r>
            <a:r>
              <a:rPr lang="it-IT" sz="2000" b="1" dirty="0" smtClean="0">
                <a:latin typeface="Baskerville Old Face" pitchFamily="18" charset="0"/>
              </a:rPr>
              <a:t/>
            </a:r>
            <a:br>
              <a:rPr lang="it-IT" sz="2000" b="1" dirty="0" smtClean="0">
                <a:latin typeface="Baskerville Old Face" pitchFamily="18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Baskerville Old Face" pitchFamily="18" charset="0"/>
              </a:rPr>
              <a:t>L’organizzazione e la gestione dell’impresa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2411413" y="1606550"/>
            <a:ext cx="4900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Lezione 1 – </a:t>
            </a:r>
            <a:r>
              <a:rPr lang="it-IT" b="1" dirty="0" smtClean="0">
                <a:latin typeface="Calibri" pitchFamily="34" charset="0"/>
              </a:rPr>
              <a:t>Le imprese e i cambiamenti geopolitici mondiali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2411413" y="2330450"/>
            <a:ext cx="4868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Lezione 2 – </a:t>
            </a:r>
            <a:r>
              <a:rPr lang="it-IT" b="1" dirty="0">
                <a:latin typeface="Calibri" pitchFamily="34" charset="0"/>
              </a:rPr>
              <a:t>Le </a:t>
            </a:r>
            <a:r>
              <a:rPr lang="it-IT" b="1" dirty="0" smtClean="0">
                <a:latin typeface="Calibri" pitchFamily="34" charset="0"/>
              </a:rPr>
              <a:t>scelte imprenditoriali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7" name="CasellaDiTesto 5"/>
          <p:cNvSpPr txBox="1">
            <a:spLocks noChangeArrowheads="1"/>
          </p:cNvSpPr>
          <p:nvPr/>
        </p:nvSpPr>
        <p:spPr bwMode="auto">
          <a:xfrm>
            <a:off x="2411413" y="2987675"/>
            <a:ext cx="4900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Lezione 3 – </a:t>
            </a:r>
            <a:r>
              <a:rPr lang="it-IT" b="1" dirty="0">
                <a:latin typeface="Calibri" pitchFamily="34" charset="0"/>
              </a:rPr>
              <a:t>L’organizzazione aziendale</a:t>
            </a:r>
          </a:p>
        </p:txBody>
      </p:sp>
      <p:sp>
        <p:nvSpPr>
          <p:cNvPr id="8" name="Fine 7">
            <a:hlinkClick r:id="rId3" action="ppaction://hlinksldjump" highlightClick="1"/>
          </p:cNvPr>
          <p:cNvSpPr/>
          <p:nvPr/>
        </p:nvSpPr>
        <p:spPr>
          <a:xfrm>
            <a:off x="1763713" y="1700213"/>
            <a:ext cx="287337" cy="301625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6804248" y="548163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Fine 9">
            <a:hlinkClick r:id="rId4" action="ppaction://hlinksldjump" highlightClick="1"/>
          </p:cNvPr>
          <p:cNvSpPr/>
          <p:nvPr/>
        </p:nvSpPr>
        <p:spPr>
          <a:xfrm>
            <a:off x="1763713" y="2330450"/>
            <a:ext cx="287337" cy="300038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Fine 10">
            <a:hlinkClick r:id="rId5" action="ppaction://hlinksldjump" highlightClick="1"/>
          </p:cNvPr>
          <p:cNvSpPr/>
          <p:nvPr/>
        </p:nvSpPr>
        <p:spPr>
          <a:xfrm>
            <a:off x="1763713" y="3021013"/>
            <a:ext cx="287337" cy="301625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22873" y="3577317"/>
            <a:ext cx="490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Lezione 4 – </a:t>
            </a:r>
            <a:r>
              <a:rPr lang="it-IT" b="1" dirty="0" smtClean="0">
                <a:latin typeface="Calibri" panose="020F0502020204030204" pitchFamily="34" charset="0"/>
              </a:rPr>
              <a:t>Le operazioni della gestione aziendale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10974" y="4243154"/>
            <a:ext cx="347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Lezione 5 </a:t>
            </a:r>
            <a:r>
              <a:rPr lang="it-IT" b="1" dirty="0" smtClean="0">
                <a:latin typeface="Calibri" panose="020F0502020204030204" pitchFamily="34" charset="0"/>
              </a:rPr>
              <a:t>Gli aspetti della gestione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11413" y="4945469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libri" panose="020F0502020204030204" pitchFamily="34" charset="0"/>
              </a:rPr>
              <a:t>Lezione 6 </a:t>
            </a:r>
            <a:r>
              <a:rPr lang="it-IT" b="1" dirty="0" smtClean="0">
                <a:latin typeface="Calibri" panose="020F0502020204030204" pitchFamily="34" charset="0"/>
              </a:rPr>
              <a:t>Il reddito e il patrimonio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14" name="Fine 13">
            <a:hlinkClick r:id="rId5" action="ppaction://hlinksldjump" highlightClick="1"/>
          </p:cNvPr>
          <p:cNvSpPr/>
          <p:nvPr/>
        </p:nvSpPr>
        <p:spPr>
          <a:xfrm>
            <a:off x="1763713" y="4310861"/>
            <a:ext cx="287337" cy="301625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Fine 14">
            <a:hlinkClick r:id="rId5" action="ppaction://hlinksldjump" highlightClick="1"/>
          </p:cNvPr>
          <p:cNvSpPr/>
          <p:nvPr/>
        </p:nvSpPr>
        <p:spPr>
          <a:xfrm>
            <a:off x="1763713" y="3645024"/>
            <a:ext cx="287337" cy="301625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6" name="Fine 15">
            <a:hlinkClick r:id="rId5" action="ppaction://hlinksldjump" highlightClick="1"/>
          </p:cNvPr>
          <p:cNvSpPr/>
          <p:nvPr/>
        </p:nvSpPr>
        <p:spPr>
          <a:xfrm>
            <a:off x="1782650" y="5013176"/>
            <a:ext cx="287337" cy="301625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7" name="Avanti o successivo 16">
            <a:hlinkClick r:id="" action="ppaction://hlinkshowjump?jump=nextslide" highlightClick="1"/>
          </p:cNvPr>
          <p:cNvSpPr/>
          <p:nvPr/>
        </p:nvSpPr>
        <p:spPr>
          <a:xfrm>
            <a:off x="7399483" y="548163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8172400" y="6184006"/>
            <a:ext cx="648072" cy="5543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988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8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4" name="Avanti o successivo 13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Ritorno 14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2774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268760"/>
            <a:ext cx="607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</a:t>
            </a:r>
            <a:r>
              <a:rPr lang="it-IT" b="1" dirty="0"/>
              <a:t>funzione aziendale </a:t>
            </a:r>
            <a:r>
              <a:rPr lang="it-IT" dirty="0"/>
              <a:t>è formata dall’insieme di attività che hanno contenuti omogenei, finalizzati al raggiungimento degli stessi obiettivi e riguardanti lo stesso </a:t>
            </a:r>
            <a:r>
              <a:rPr lang="it-IT" dirty="0" smtClean="0"/>
              <a:t>oggetto</a:t>
            </a:r>
            <a:r>
              <a:rPr lang="it-IT" dirty="0"/>
              <a:t>.</a:t>
            </a:r>
          </a:p>
        </p:txBody>
      </p:sp>
      <p:sp>
        <p:nvSpPr>
          <p:cNvPr id="4" name="Ovale 3"/>
          <p:cNvSpPr/>
          <p:nvPr/>
        </p:nvSpPr>
        <p:spPr>
          <a:xfrm>
            <a:off x="6241010" y="3933825"/>
            <a:ext cx="1944216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dirty="0">
                <a:solidFill>
                  <a:schemeClr val="tx1"/>
                </a:solidFill>
                <a:latin typeface="Baskerville Old Face" panose="02020602080505020303" pitchFamily="18" charset="0"/>
              </a:rPr>
              <a:t>funzioni </a:t>
            </a:r>
            <a:r>
              <a:rPr lang="it-IT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primarie</a:t>
            </a:r>
            <a:endParaRPr lang="it-IT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907704" y="4221088"/>
            <a:ext cx="1944216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dirty="0">
                <a:solidFill>
                  <a:schemeClr val="tx1"/>
                </a:solidFill>
                <a:latin typeface="Baskerville Old Face" panose="02020602080505020303" pitchFamily="18" charset="0"/>
              </a:rPr>
              <a:t>funzioni di supporto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62265" y="2852936"/>
            <a:ext cx="27363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Le funzioni aziendali possono essere suddivise </a:t>
            </a:r>
            <a:r>
              <a:rPr lang="it-IT" dirty="0" smtClean="0"/>
              <a:t>in: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3510218" y="3744995"/>
            <a:ext cx="432048" cy="377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060976" y="3610659"/>
            <a:ext cx="389483" cy="178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8172400" y="6242421"/>
            <a:ext cx="648072" cy="4959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5220072" y="5767536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6083672" y="5767536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itorno 10">
            <a:hlinkClick r:id="rId2" action="ppaction://hlinksldjump" highlightClick="1"/>
          </p:cNvPr>
          <p:cNvSpPr/>
          <p:nvPr/>
        </p:nvSpPr>
        <p:spPr>
          <a:xfrm>
            <a:off x="7091734" y="5767536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6986959" y="6175523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13079"/>
              </p:ext>
            </p:extLst>
          </p:nvPr>
        </p:nvGraphicFramePr>
        <p:xfrm>
          <a:off x="184994" y="744672"/>
          <a:ext cx="8712968" cy="4973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033"/>
                <a:gridCol w="4360935"/>
              </a:tblGrid>
              <a:tr h="3939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3D91"/>
                          </a:solidFill>
                          <a:effectLst/>
                          <a:latin typeface="Baskerville Old Face" panose="02020602080505020303" pitchFamily="18" charset="0"/>
                        </a:rPr>
                        <a:t>FUNZIONI PRIMARIE</a:t>
                      </a:r>
                      <a:endParaRPr lang="it-IT" sz="1800" b="1" dirty="0">
                        <a:solidFill>
                          <a:srgbClr val="003D91"/>
                        </a:solidFill>
                        <a:effectLst/>
                        <a:latin typeface="Baskerville Old Face" panose="02020602080505020303" pitchFamily="18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7631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Produzione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Organizza </a:t>
                      </a:r>
                      <a:r>
                        <a:rPr lang="it-CH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e coordina i fattori produttivi per realizzare i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l processo di trasformazione economico-tecnica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all’interno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dell’azienda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.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380" algn="ctr" hangingPunct="0"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  <a:tab pos="2700655" algn="l"/>
                          <a:tab pos="4896485" algn="r"/>
                          <a:tab pos="5616575" algn="r"/>
                        </a:tabLst>
                      </a:pP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Logistica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Collega tra loro le fasi della gestione aziendale, dall’acquisizione dei fattori produttivi al processo di trasformazione economico-tecnica, alla vendita dei beni e servizi prodotti. Comprende sia le attività di ricevimento, stoccaggio e passaggio alla produzione delle materie (logistica in entrata), sia le attività di magazzinaggio dei prodotti e la loro distribuzione ai clienti (logistica in uscita).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29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Marketing</a:t>
                      </a:r>
                      <a:endParaRPr lang="it-IT" sz="2000" b="1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Studia</a:t>
                      </a:r>
                      <a:r>
                        <a:rPr lang="it-CH" sz="160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 il mercato per analizzare le preferenze dei consumatori e determinare le politiche di vendita che possono rendere i prodotti </a:t>
                      </a:r>
                      <a:r>
                        <a:rPr lang="it-CH" sz="1600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interessanti per </a:t>
                      </a:r>
                      <a:r>
                        <a:rPr lang="it-CH" sz="160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i clienti (campagne pubblicitarie, sponsorizzazioni di eventi sportivi e culturali, promozioni ecc.). 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600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Orienta </a:t>
                      </a:r>
                      <a:r>
                        <a:rPr lang="it-CH" sz="160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quindi le decisioni relative ai </a:t>
                      </a:r>
                      <a:r>
                        <a:rPr lang="it-CH" sz="1600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beni/servizi </a:t>
                      </a:r>
                      <a:r>
                        <a:rPr lang="it-CH" sz="1600" kern="12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da produrre al fine di aumentare le </a:t>
                      </a:r>
                      <a:r>
                        <a:rPr lang="it-CH" sz="1600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vendite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Vendite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Si occupa, in </a:t>
                      </a:r>
                      <a:r>
                        <a:rPr lang="it-CH" sz="16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stretto collegamento con la Funzione  marketing, </a:t>
                      </a: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de</a:t>
                      </a:r>
                      <a:r>
                        <a:rPr lang="it-CH" sz="16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i problemi connessi alla  commercializzazione e alla distribuzione dei beni / servizi offerti.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008380" algn="ctr" hangingPunct="0">
                        <a:spcAft>
                          <a:spcPts val="0"/>
                        </a:spcAft>
                        <a:tabLst>
                          <a:tab pos="396240" algn="l"/>
                          <a:tab pos="791845" algn="l"/>
                          <a:tab pos="2700655" algn="l"/>
                          <a:tab pos="4896485" algn="r"/>
                          <a:tab pos="5616575" algn="r"/>
                        </a:tabLst>
                      </a:pPr>
                      <a:r>
                        <a:rPr lang="it-CH" sz="1800" dirty="0" smtClean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</a:t>
                      </a:r>
                      <a:endParaRPr lang="it-IT" sz="1600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8172400" y="6237312"/>
            <a:ext cx="648072" cy="5010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5586859" y="5857453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6481934" y="5857453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452320" y="581907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4245610"/>
              </p:ext>
            </p:extLst>
          </p:nvPr>
        </p:nvGraphicFramePr>
        <p:xfrm>
          <a:off x="539552" y="1124745"/>
          <a:ext cx="8352928" cy="4729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3D9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FUNZIONI</a:t>
                      </a:r>
                      <a:r>
                        <a:rPr lang="it-IT" sz="1800" b="1" kern="1200" dirty="0" smtClean="0">
                          <a:solidFill>
                            <a:srgbClr val="003D9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2000" b="1" kern="1200" dirty="0" smtClean="0">
                          <a:solidFill>
                            <a:srgbClr val="003D9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2000" b="1" kern="1200" dirty="0">
                          <a:solidFill>
                            <a:srgbClr val="003D9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SUPPORTO</a:t>
                      </a:r>
                    </a:p>
                  </a:txBody>
                  <a:tcPr marL="44450" marR="44450" marT="0" marB="0" anchor="ctr"/>
                </a:tc>
              </a:tr>
              <a:tr h="379568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it-IT" sz="2000" b="1" baseline="0" dirty="0">
                          <a:effectLst/>
                          <a:latin typeface="Baskerville Old Face" panose="02020602080505020303" pitchFamily="18" charset="0"/>
                        </a:rPr>
                        <a:t>Approvvigionamenti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CH" sz="1800" baseline="0" dirty="0">
                          <a:effectLst/>
                          <a:latin typeface="Baskerville Old Face" panose="02020602080505020303" pitchFamily="18" charset="0"/>
                        </a:rPr>
                        <a:t>Si occupa di tutte le operazioni che permettono all’azienda di procurarsi i beni e i servizi necessari allo svolgimento della sua attività, dalle materie prime e dai</a:t>
                      </a:r>
                      <a:r>
                        <a:rPr lang="it-IT" sz="1800" baseline="0" dirty="0">
                          <a:effectLst/>
                          <a:latin typeface="Baskerville Old Face" panose="02020602080505020303" pitchFamily="18" charset="0"/>
                        </a:rPr>
                        <a:t> semilavorati, fino ai beni strumentali, come impianti, fabbricati, macchinari ecc.</a:t>
                      </a:r>
                    </a:p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795" algn="l"/>
                        </a:tabLst>
                      </a:pPr>
                      <a:r>
                        <a:rPr lang="it-IT" sz="2000" b="1" kern="1200" baseline="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Personale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aseline="0" dirty="0">
                          <a:effectLst/>
                          <a:latin typeface="Baskerville Old Face" panose="02020602080505020303" pitchFamily="18" charset="0"/>
                        </a:rPr>
                        <a:t>Comprende tutte le attività che interessano i rapporti con i lavoratori dipendenti, dal momento della loro assunzione fino allo scioglimento del rapporto di lavoro a seguito di dimissioni, licenziamento o pensionamento.</a:t>
                      </a:r>
                    </a:p>
                    <a:p>
                      <a:pPr marL="36195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baseline="0" dirty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Ricerca e sviluppo (R&amp;S)</a:t>
                      </a:r>
                    </a:p>
                    <a:p>
                      <a:pPr marL="3619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aseline="0" dirty="0">
                          <a:effectLst/>
                          <a:latin typeface="Baskerville Old Face" panose="02020602080505020303" pitchFamily="18" charset="0"/>
                        </a:rPr>
                        <a:t>Cura la progettazione, la sperimentazione e la realizzazione di nuovi prodotti e di nuove tecniche di produzione. </a:t>
                      </a:r>
                      <a:endParaRPr lang="it-IT" sz="1800" baseline="0" dirty="0" smtClean="0">
                        <a:effectLst/>
                        <a:latin typeface="Baskerville Old Face" panose="02020602080505020303" pitchFamily="18" charset="0"/>
                      </a:endParaRPr>
                    </a:p>
                    <a:p>
                      <a:pPr marL="3619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000" baseline="0" dirty="0" smtClean="0">
                        <a:effectLst/>
                        <a:latin typeface="Baskerville Old Face" panose="02020602080505020303" pitchFamily="18" charset="0"/>
                      </a:endParaRPr>
                    </a:p>
                    <a:p>
                      <a:pPr marL="3619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baseline="0" dirty="0" smtClean="0">
                          <a:effectLst/>
                          <a:latin typeface="Baskerville Old Face" panose="02020602080505020303" pitchFamily="18" charset="0"/>
                          <a:ea typeface="Times New Roman"/>
                        </a:rPr>
                        <a:t>Funzioni infrastrutturali</a:t>
                      </a:r>
                    </a:p>
                    <a:p>
                      <a:pPr marL="3619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baseline="0" dirty="0" smtClean="0">
                          <a:effectLst/>
                          <a:latin typeface="Baskerville Old Face" panose="02020602080505020303" pitchFamily="18" charset="0"/>
                          <a:ea typeface="Times New Roman"/>
                        </a:rPr>
                        <a:t>Comprendono le attività di direzione generale, amministrazione e finanza</a:t>
                      </a:r>
                      <a:endParaRPr lang="it-IT" sz="1800" baseline="0" dirty="0">
                        <a:effectLst/>
                        <a:latin typeface="Baskerville Old Face" panose="02020602080505020303" pitchFamily="18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Rettangolo arrotondato 8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67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itorno 10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20939" y="941819"/>
            <a:ext cx="79115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L’esecuzione delle attività relative a ciascuna funzione è affidata a specifici </a:t>
            </a:r>
            <a:r>
              <a:rPr kumimoji="0" lang="it-IT" altLang="it-IT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organi</a:t>
            </a: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altLang="it-IT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aziendali</a:t>
            </a: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, costituiti da una o più persone.</a:t>
            </a:r>
            <a:endParaRPr kumimoji="0" lang="it-IT" alt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Ciascun organo ha precisi poteri decisionali e specifiche responsabilità.</a:t>
            </a:r>
            <a:endParaRPr kumimoji="0" lang="it-IT" alt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393282" y="1916491"/>
            <a:ext cx="6922996" cy="3672749"/>
            <a:chOff x="-15" y="-201"/>
            <a:chExt cx="10018" cy="5239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899" cy="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060" y="718"/>
              <a:ext cx="1617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Vertice strategico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imprenditore  soci</a:t>
              </a:r>
              <a:endPara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578" y="2338"/>
              <a:ext cx="2518" cy="7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it-IT" altLang="it-IT" sz="1400" dirty="0">
                  <a:ea typeface="Times New Roman" pitchFamily="18" charset="0"/>
                  <a:cs typeface="Arial" pitchFamily="34" charset="0"/>
                </a:rPr>
                <a:t>Linea intermedia</a:t>
              </a:r>
            </a:p>
            <a:p>
              <a:pPr algn="ctr" eaLnBrk="0" hangingPunct="0"/>
              <a:r>
                <a:rPr lang="it-IT" altLang="it-IT" sz="1400" dirty="0">
                  <a:ea typeface="Times New Roman" pitchFamily="18" charset="0"/>
                  <a:cs typeface="Arial" pitchFamily="34" charset="0"/>
                </a:rPr>
                <a:t>dirigenti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599" y="3778"/>
              <a:ext cx="2518" cy="7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it-IT" altLang="it-IT" sz="1400" dirty="0">
                  <a:ea typeface="Times New Roman" pitchFamily="18" charset="0"/>
                  <a:cs typeface="Arial" pitchFamily="34" charset="0"/>
                </a:rPr>
                <a:t>Nucleo operativo</a:t>
              </a:r>
            </a:p>
            <a:p>
              <a:pPr algn="ctr" eaLnBrk="0" hangingPunct="0"/>
              <a:r>
                <a:rPr lang="it-IT" altLang="it-IT" sz="1400" dirty="0">
                  <a:ea typeface="Times New Roman" pitchFamily="18" charset="0"/>
                  <a:cs typeface="Arial" pitchFamily="34" charset="0"/>
                </a:rPr>
                <a:t>impiegati, operai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-15" y="-56"/>
              <a:ext cx="7738" cy="467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0"/>
              </a:srgbClr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834" y="3599"/>
              <a:ext cx="600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159" y="1979"/>
              <a:ext cx="323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210" y="-201"/>
              <a:ext cx="4140" cy="165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Ha i massimi poteri decisionali ed  è responsabile dell’intera organizzazione aziendale</a:t>
              </a:r>
              <a:endParaRPr kumimoji="0" lang="it-IT" alt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6508" y="1546"/>
              <a:ext cx="3391" cy="149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ea typeface="Times New Roman" pitchFamily="18" charset="0"/>
                  <a:cs typeface="Arial" pitchFamily="34" charset="0"/>
                </a:rPr>
                <a:t>Ha i poteri decisionali e le responsabilità affidatigli dal vertice </a:t>
              </a:r>
              <a:r>
                <a:rPr lang="it-IT" altLang="it-IT" sz="1600" dirty="0" smtClean="0">
                  <a:ea typeface="Times New Roman" pitchFamily="18" charset="0"/>
                  <a:cs typeface="Arial" pitchFamily="34" charset="0"/>
                </a:rPr>
                <a:t>strategico</a:t>
              </a:r>
              <a:endParaRPr lang="it-IT" altLang="it-IT" sz="1600" dirty="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7844" y="3163"/>
              <a:ext cx="2159" cy="187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dirty="0">
                  <a:ea typeface="Times New Roman" pitchFamily="18" charset="0"/>
                  <a:cs typeface="Arial" pitchFamily="34" charset="0"/>
                </a:rPr>
                <a:t>Ha compiti operativi ed esegue le decisioni degli organi direttivi</a:t>
              </a: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14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35257" y="0"/>
            <a:ext cx="5608743" cy="9807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rgbClr val="003D67"/>
                </a:solidFill>
                <a:effectLst/>
                <a:uLnTx/>
                <a:uFillTx/>
                <a:latin typeface="Baskerville Old Face" pitchFamily="18" charset="0"/>
                <a:ea typeface="ＭＳ Ｐゴシック"/>
              </a:rPr>
              <a:t>Modulo A – Lezione  3</a:t>
            </a: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003D67"/>
                </a:solidFill>
                <a:effectLst/>
                <a:uLnTx/>
                <a:uFillTx/>
                <a:latin typeface="Baskerville Old Face" pitchFamily="18" charset="0"/>
                <a:ea typeface="ＭＳ Ｐゴシック"/>
              </a:rPr>
              <a:t/>
            </a:r>
            <a:b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003D67"/>
                </a:solidFill>
                <a:effectLst/>
                <a:uLnTx/>
                <a:uFillTx/>
                <a:latin typeface="Baskerville Old Face" pitchFamily="18" charset="0"/>
                <a:ea typeface="ＭＳ Ｐゴシック"/>
              </a:rPr>
            </a:b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ＭＳ Ｐゴシック"/>
              </a:rPr>
              <a:t>L’organizzazione aziendale</a:t>
            </a:r>
            <a:endParaRPr lang="it-IT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3584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95740"/>
            <a:ext cx="427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69063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torno 5">
            <a:hlinkClick r:id="rId10" action="ppaction://hlinksldjump" highlightClick="1"/>
          </p:cNvPr>
          <p:cNvSpPr/>
          <p:nvPr/>
        </p:nvSpPr>
        <p:spPr>
          <a:xfrm>
            <a:off x="7588536" y="5617481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Freccia a destra rientrata 9"/>
          <p:cNvSpPr/>
          <p:nvPr/>
        </p:nvSpPr>
        <p:spPr>
          <a:xfrm>
            <a:off x="5487847" y="2852936"/>
            <a:ext cx="350735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rientrata 14"/>
          <p:cNvSpPr/>
          <p:nvPr/>
        </p:nvSpPr>
        <p:spPr>
          <a:xfrm>
            <a:off x="5262498" y="3356992"/>
            <a:ext cx="317613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rientrata 15"/>
          <p:cNvSpPr/>
          <p:nvPr/>
        </p:nvSpPr>
        <p:spPr>
          <a:xfrm>
            <a:off x="5701366" y="4603987"/>
            <a:ext cx="274432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rientrata 16"/>
          <p:cNvSpPr/>
          <p:nvPr/>
        </p:nvSpPr>
        <p:spPr>
          <a:xfrm>
            <a:off x="7092279" y="3861048"/>
            <a:ext cx="294991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0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5576" y="2189763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Stabiliti gli organi e le relative posizioni di comando o di subordinazione, occorre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/>
              <a:t>ripartire il lavoro tra le persone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smtClean="0"/>
              <a:t>assegnare a </a:t>
            </a:r>
            <a:r>
              <a:rPr lang="it-IT" dirty="0"/>
              <a:t>ciascun dipendente i compiti da eseguire </a:t>
            </a:r>
            <a:r>
              <a:rPr lang="it-IT" dirty="0" smtClean="0"/>
              <a:t>(mansioni)</a:t>
            </a:r>
            <a:endParaRPr lang="it-IT" dirty="0"/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Ciò avviene attraverso la predisposizione della </a:t>
            </a:r>
            <a:r>
              <a:rPr lang="it-IT" b="1" dirty="0"/>
              <a:t>struttura </a:t>
            </a:r>
            <a:r>
              <a:rPr lang="it-IT" b="1" dirty="0" smtClean="0"/>
              <a:t>organizzativa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99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39552" y="1479267"/>
            <a:ext cx="82121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Struttura organizzativa elementare: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endParaRPr kumimoji="0" lang="it-IT" alt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520950" algn="l"/>
              </a:tabLst>
            </a:pP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è  adatta alle aziende di piccole dimensioni</a:t>
            </a:r>
            <a:endParaRPr kumimoji="0" lang="it-IT" alt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520950" algn="l"/>
              </a:tabLst>
            </a:pPr>
            <a:r>
              <a:rPr kumimoji="0" lang="it-IT" alt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  <a:cs typeface="Arial" pitchFamily="34" charset="0"/>
              </a:rPr>
              <a:t>tutte le funzioni direttive e dirigenziali sono concentrate nelle mani dell’imprenditore</a:t>
            </a:r>
            <a:endParaRPr kumimoji="0" lang="it-IT" alt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83568" y="2636912"/>
            <a:ext cx="7776864" cy="2880320"/>
            <a:chOff x="0" y="0"/>
            <a:chExt cx="9538" cy="2338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538" cy="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2879" y="359"/>
              <a:ext cx="3748" cy="57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Imprenditore</a:t>
              </a:r>
              <a:endPara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  <a:cs typeface="Arial" pitchFamily="34" charset="0"/>
                </a:rPr>
                <a:t>(amministratore, direttore)</a:t>
              </a:r>
              <a:endPara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4859" y="935"/>
              <a:ext cx="0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79" y="1259"/>
              <a:ext cx="5579" cy="0"/>
            </a:xfrm>
            <a:prstGeom prst="line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979" y="1259"/>
              <a:ext cx="0" cy="269"/>
            </a:xfrm>
            <a:prstGeom prst="line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859" y="1259"/>
              <a:ext cx="0" cy="26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7560" y="1259"/>
              <a:ext cx="0" cy="178"/>
            </a:xfrm>
            <a:prstGeom prst="line">
              <a:avLst/>
            </a:prstGeom>
            <a:noFill/>
            <a:ln w="936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776" y="1502"/>
              <a:ext cx="2281" cy="468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dirty="0">
                  <a:ea typeface="Times New Roman" pitchFamily="18" charset="0"/>
                  <a:cs typeface="Arial" pitchFamily="34" charset="0"/>
                </a:rPr>
                <a:t>Addetti alle vendite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720" y="1487"/>
              <a:ext cx="2099" cy="473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dirty="0">
                  <a:ea typeface="Times New Roman" pitchFamily="18" charset="0"/>
                  <a:cs typeface="Arial" pitchFamily="34" charset="0"/>
                </a:rPr>
                <a:t>Addetti al magazzino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479" y="1438"/>
              <a:ext cx="2236" cy="538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dirty="0">
                  <a:ea typeface="Times New Roman" pitchFamily="18" charset="0"/>
                  <a:cs typeface="Arial" pitchFamily="34" charset="0"/>
                </a:rPr>
                <a:t>Addetti alla contabilità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0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8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4" name="Avanti o successivo 13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Ritorno 14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2774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" name="Line 23"/>
          <p:cNvSpPr>
            <a:spLocks noChangeShapeType="1"/>
          </p:cNvSpPr>
          <p:nvPr/>
        </p:nvSpPr>
        <p:spPr bwMode="auto">
          <a:xfrm>
            <a:off x="4257534" y="2934816"/>
            <a:ext cx="0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Line 22"/>
          <p:cNvSpPr>
            <a:spLocks noChangeShapeType="1"/>
          </p:cNvSpPr>
          <p:nvPr/>
        </p:nvSpPr>
        <p:spPr bwMode="auto">
          <a:xfrm>
            <a:off x="2384284" y="3733328"/>
            <a:ext cx="3543300" cy="0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2390634" y="3747616"/>
            <a:ext cx="0" cy="1714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5932346" y="3749203"/>
            <a:ext cx="0" cy="12382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71484" y="3865091"/>
            <a:ext cx="1524000" cy="3730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Direzione produzione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153832" y="3895253"/>
            <a:ext cx="1811337" cy="330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lang="it-IT" altLang="it-IT" sz="1200" dirty="0">
                <a:latin typeface="Baskerville Old Face" pitchFamily="18" charset="0"/>
                <a:ea typeface="Times New Roman" pitchFamily="18" charset="0"/>
              </a:rPr>
              <a:t>Direzione commerciale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61421" y="2636912"/>
            <a:ext cx="4489038" cy="610641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SOCI – AMMINISTRATORI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Vertice strategico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368409" y="4252441"/>
            <a:ext cx="0" cy="114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6081571" y="4265141"/>
            <a:ext cx="0" cy="114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571484" y="4377853"/>
            <a:ext cx="1819275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563546" y="4377853"/>
            <a:ext cx="0" cy="2889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3385996" y="4361978"/>
            <a:ext cx="0" cy="266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213209" y="4400078"/>
            <a:ext cx="196215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211621" y="4412778"/>
            <a:ext cx="0" cy="222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184884" y="4393728"/>
            <a:ext cx="0" cy="279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55577" y="4660428"/>
            <a:ext cx="1631814" cy="35868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Reparto montaggio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487471" y="4660428"/>
            <a:ext cx="1668464" cy="334963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Reparto collaudo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587734" y="4673129"/>
            <a:ext cx="1344612" cy="309562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Ufficio marketi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300059" y="4666779"/>
            <a:ext cx="1482312" cy="28575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Ufficio vendite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42484" y="3312641"/>
            <a:ext cx="2906300" cy="288926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  <a:defRPr kumimoji="0" sz="1400" b="0" i="0" u="none" strike="noStrike" cap="none" normalizeH="0" baseline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dirty="0"/>
              <a:t>DIREZIONE GENERALE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4273409" y="3599978"/>
            <a:ext cx="0" cy="130175"/>
          </a:xfrm>
          <a:prstGeom prst="line">
            <a:avLst/>
          </a:prstGeom>
          <a:noFill/>
          <a:ln w="936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145488" y="3885728"/>
            <a:ext cx="1943100" cy="3429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Direzione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altLang="it-IT" sz="1200" dirty="0">
                <a:ea typeface="Times New Roman" pitchFamily="18" charset="0"/>
                <a:cs typeface="Arial" pitchFamily="34" charset="0"/>
              </a:rPr>
              <a:t>amministrativa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1"/>
          <p:cNvSpPr>
            <a:spLocks noChangeShapeType="1"/>
          </p:cNvSpPr>
          <p:nvPr/>
        </p:nvSpPr>
        <p:spPr bwMode="auto">
          <a:xfrm>
            <a:off x="4270320" y="3761903"/>
            <a:ext cx="0" cy="1031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39552" y="1268760"/>
            <a:ext cx="83529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Struttura funzionale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è adatta  alle aziende di medie dimensioni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è caratterizzata dalla presenza di organi della linea intermedia (direttori di funzione)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5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5586859" y="569552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6450459" y="569552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1" name="Ritorno 10">
            <a:hlinkClick r:id="rId2" action="ppaction://hlinksldjump" highlightClick="1"/>
          </p:cNvPr>
          <p:cNvSpPr/>
          <p:nvPr/>
        </p:nvSpPr>
        <p:spPr>
          <a:xfrm>
            <a:off x="7458521" y="569552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7353746" y="6103515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" name="Line 19"/>
          <p:cNvSpPr>
            <a:spLocks noChangeShapeType="1"/>
          </p:cNvSpPr>
          <p:nvPr/>
        </p:nvSpPr>
        <p:spPr bwMode="auto">
          <a:xfrm>
            <a:off x="1796083" y="3161382"/>
            <a:ext cx="4876800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1780208" y="3186782"/>
            <a:ext cx="0" cy="20002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104183" y="3178845"/>
            <a:ext cx="0" cy="2095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6664945" y="3155032"/>
            <a:ext cx="0" cy="21907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29345" y="3377282"/>
            <a:ext cx="1096963" cy="4365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organizzazione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45383" y="3369345"/>
            <a:ext cx="1125537" cy="4460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</a:t>
            </a:r>
            <a:endParaRPr kumimoji="0" lang="it-IT" alt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risorse</a:t>
            </a:r>
            <a:r>
              <a:rPr kumimoji="0" lang="it-IT" altLang="it-IT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umane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86289" y="3383633"/>
            <a:ext cx="1472231" cy="6080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amministrazione e servizi generali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31395" y="3399507"/>
            <a:ext cx="915988" cy="4587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finanza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050333" y="3229644"/>
            <a:ext cx="0" cy="854076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765920" y="3926557"/>
            <a:ext cx="4114800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757983" y="3936082"/>
            <a:ext cx="0" cy="22860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050333" y="3886870"/>
            <a:ext cx="0" cy="2095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5880720" y="3920207"/>
            <a:ext cx="0" cy="20002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24206" y="4133220"/>
            <a:ext cx="1819601" cy="11887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Divisione elettrodomestici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Produzione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Marketing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Vendite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Logistica 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R&amp;S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431208" y="4083720"/>
            <a:ext cx="1354137" cy="1238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Divisione televisori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Produzione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Marketing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Vendite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Logistica 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R&amp;S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198269" y="4117057"/>
            <a:ext cx="1576040" cy="12049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Divisione videogiochi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Produzione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Marketing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Vendite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Logistica 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R&amp;S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5345733" y="3162970"/>
            <a:ext cx="0" cy="21907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4050333" y="2966120"/>
            <a:ext cx="0" cy="2603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2964483" y="2666082"/>
            <a:ext cx="2219325" cy="344488"/>
          </a:xfrm>
          <a:prstGeom prst="rect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GENERALE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25513" y="842229"/>
            <a:ext cx="70923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Struttura divisionale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: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</a:rPr>
              <a:t>è adottata  dalle aziende di medio–grandi dimensioni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§"/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</a:rPr>
              <a:t>si articola in divisioni (primo livello) e in funzioni (secondo livello)</a:t>
            </a:r>
          </a:p>
          <a:p>
            <a:pPr lvl="1" eaLnBrk="0" hangingPunct="0"/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itchFamily="18" charset="0"/>
              </a:rPr>
              <a:t>Le divisioni possono corrispondere a linee di prodotti, aree geografiche, fasce di clientela ecc.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8172400" y="6309320"/>
            <a:ext cx="648072" cy="429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13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it-IT" sz="1800" b="1" dirty="0">
                <a:latin typeface="Baskerville Old Face" pitchFamily="18" charset="0"/>
              </a:rPr>
              <a:t>Modulo A – Lezione  3</a:t>
            </a:r>
            <a:r>
              <a:rPr lang="it-IT" sz="2800" b="1" dirty="0">
                <a:latin typeface="Baskerville Old Face" pitchFamily="18" charset="0"/>
              </a:rPr>
              <a:t/>
            </a:r>
            <a:br>
              <a:rPr lang="it-IT" sz="2800" b="1" dirty="0">
                <a:latin typeface="Baskerville Old Face" pitchFamily="18" charset="0"/>
              </a:rPr>
            </a:br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L’organizzazione aziendale</a:t>
            </a:r>
            <a:endParaRPr lang="it-IT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86159" y="932527"/>
            <a:ext cx="7642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Struttura a matrice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520950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è adottata dalle aziende di grandi dimensioni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520950" algn="l"/>
              </a:tabLst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unisce gli elementi dell’organizzazione divisionale con quelli dell’organizzazione funzionale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4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5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</a:t>
            </a:r>
            <a:endParaRPr kumimoji="0" lang="it-IT" alt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0" name="Rectangle 6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1" name="Text Box 212"/>
          <p:cNvSpPr txBox="1">
            <a:spLocks noChangeArrowheads="1"/>
          </p:cNvSpPr>
          <p:nvPr/>
        </p:nvSpPr>
        <p:spPr bwMode="auto">
          <a:xfrm>
            <a:off x="3109267" y="2209627"/>
            <a:ext cx="2182813" cy="3714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GENERALE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2" name="Line 211"/>
          <p:cNvSpPr>
            <a:spLocks noChangeShapeType="1"/>
          </p:cNvSpPr>
          <p:nvPr/>
        </p:nvSpPr>
        <p:spPr bwMode="auto">
          <a:xfrm>
            <a:off x="1005733" y="2893839"/>
            <a:ext cx="5514975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43" name="Line 210"/>
          <p:cNvSpPr>
            <a:spLocks noChangeShapeType="1"/>
          </p:cNvSpPr>
          <p:nvPr/>
        </p:nvSpPr>
        <p:spPr bwMode="auto">
          <a:xfrm>
            <a:off x="2920258" y="2927177"/>
            <a:ext cx="0" cy="20002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44" name="Line 209"/>
          <p:cNvSpPr>
            <a:spLocks noChangeShapeType="1"/>
          </p:cNvSpPr>
          <p:nvPr/>
        </p:nvSpPr>
        <p:spPr bwMode="auto">
          <a:xfrm>
            <a:off x="4182321" y="2912889"/>
            <a:ext cx="0" cy="2095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45" name="Line 208"/>
          <p:cNvSpPr>
            <a:spLocks noChangeShapeType="1"/>
          </p:cNvSpPr>
          <p:nvPr/>
        </p:nvSpPr>
        <p:spPr bwMode="auto">
          <a:xfrm>
            <a:off x="5512646" y="2914477"/>
            <a:ext cx="0" cy="24765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46" name="Line 207"/>
          <p:cNvSpPr>
            <a:spLocks noChangeShapeType="1"/>
          </p:cNvSpPr>
          <p:nvPr/>
        </p:nvSpPr>
        <p:spPr bwMode="auto">
          <a:xfrm>
            <a:off x="6508956" y="2893839"/>
            <a:ext cx="0" cy="21907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47" name="Text Box 206"/>
          <p:cNvSpPr txBox="1">
            <a:spLocks noChangeArrowheads="1"/>
          </p:cNvSpPr>
          <p:nvPr/>
        </p:nvSpPr>
        <p:spPr bwMode="auto">
          <a:xfrm>
            <a:off x="2170958" y="3120852"/>
            <a:ext cx="1449388" cy="476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marketing e vendite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8" name="Text Box 205"/>
          <p:cNvSpPr txBox="1">
            <a:spLocks noChangeArrowheads="1"/>
          </p:cNvSpPr>
          <p:nvPr/>
        </p:nvSpPr>
        <p:spPr bwMode="auto">
          <a:xfrm>
            <a:off x="3666383" y="3125614"/>
            <a:ext cx="1125538" cy="4714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produzione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49" name="Text Box 204"/>
          <p:cNvSpPr txBox="1">
            <a:spLocks noChangeArrowheads="1"/>
          </p:cNvSpPr>
          <p:nvPr/>
        </p:nvSpPr>
        <p:spPr bwMode="auto">
          <a:xfrm>
            <a:off x="4955433" y="3163714"/>
            <a:ext cx="1039813" cy="44291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</a:t>
            </a:r>
            <a:r>
              <a: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personale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0" name="Text Box 203"/>
          <p:cNvSpPr txBox="1">
            <a:spLocks noChangeArrowheads="1"/>
          </p:cNvSpPr>
          <p:nvPr/>
        </p:nvSpPr>
        <p:spPr bwMode="auto">
          <a:xfrm>
            <a:off x="6031758" y="3147839"/>
            <a:ext cx="1136650" cy="4587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amministrativa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1" name="Line 202"/>
          <p:cNvSpPr>
            <a:spLocks noChangeShapeType="1"/>
          </p:cNvSpPr>
          <p:nvPr/>
        </p:nvSpPr>
        <p:spPr bwMode="auto">
          <a:xfrm>
            <a:off x="1002557" y="2876376"/>
            <a:ext cx="3175" cy="2324099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54" name="Text Box 201"/>
          <p:cNvSpPr txBox="1">
            <a:spLocks noChangeArrowheads="1"/>
          </p:cNvSpPr>
          <p:nvPr/>
        </p:nvSpPr>
        <p:spPr bwMode="auto">
          <a:xfrm>
            <a:off x="1358158" y="4000748"/>
            <a:ext cx="987425" cy="5095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linea farmaci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5" name="Text Box 184"/>
          <p:cNvSpPr txBox="1">
            <a:spLocks noChangeArrowheads="1"/>
          </p:cNvSpPr>
          <p:nvPr/>
        </p:nvSpPr>
        <p:spPr bwMode="auto">
          <a:xfrm>
            <a:off x="1369270" y="4900439"/>
            <a:ext cx="992188" cy="6000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Direzione linea cosmetici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57" name="Line 200"/>
          <p:cNvSpPr>
            <a:spLocks noChangeShapeType="1"/>
          </p:cNvSpPr>
          <p:nvPr/>
        </p:nvSpPr>
        <p:spPr bwMode="auto">
          <a:xfrm>
            <a:off x="2913908" y="3574232"/>
            <a:ext cx="6350" cy="426516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59" name="Line 199"/>
          <p:cNvSpPr>
            <a:spLocks noChangeShapeType="1"/>
          </p:cNvSpPr>
          <p:nvPr/>
        </p:nvSpPr>
        <p:spPr bwMode="auto">
          <a:xfrm>
            <a:off x="4234708" y="3574546"/>
            <a:ext cx="12884" cy="42620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60" name="Line 182"/>
          <p:cNvSpPr>
            <a:spLocks noChangeShapeType="1"/>
          </p:cNvSpPr>
          <p:nvPr/>
        </p:nvSpPr>
        <p:spPr bwMode="auto">
          <a:xfrm>
            <a:off x="4639521" y="2204864"/>
            <a:ext cx="652462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61" name="Line 198"/>
          <p:cNvSpPr>
            <a:spLocks noChangeShapeType="1"/>
          </p:cNvSpPr>
          <p:nvPr/>
        </p:nvSpPr>
        <p:spPr bwMode="auto">
          <a:xfrm>
            <a:off x="5466607" y="3562177"/>
            <a:ext cx="8731" cy="438571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63" name="Line 197"/>
          <p:cNvSpPr>
            <a:spLocks noChangeShapeType="1"/>
          </p:cNvSpPr>
          <p:nvPr/>
        </p:nvSpPr>
        <p:spPr bwMode="auto">
          <a:xfrm>
            <a:off x="6663869" y="3613924"/>
            <a:ext cx="0" cy="386823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72" name="Line 196"/>
          <p:cNvSpPr>
            <a:spLocks noChangeShapeType="1"/>
          </p:cNvSpPr>
          <p:nvPr/>
        </p:nvSpPr>
        <p:spPr bwMode="auto">
          <a:xfrm>
            <a:off x="4182321" y="2582689"/>
            <a:ext cx="0" cy="295275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573" name="Rectangle 21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20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74" name="Rectangle 2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it-IT" alt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75" name="Rectangle 2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577" name="Connettore 1 18576"/>
          <p:cNvCxnSpPr>
            <a:endCxn id="18555" idx="1"/>
          </p:cNvCxnSpPr>
          <p:nvPr/>
        </p:nvCxnSpPr>
        <p:spPr>
          <a:xfrm>
            <a:off x="1002557" y="5200475"/>
            <a:ext cx="366713" cy="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8" name="Connettore 1 177"/>
          <p:cNvCxnSpPr/>
          <p:nvPr/>
        </p:nvCxnSpPr>
        <p:spPr>
          <a:xfrm>
            <a:off x="971600" y="4294310"/>
            <a:ext cx="366713" cy="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578" name="Ovale 18577"/>
          <p:cNvSpPr/>
          <p:nvPr/>
        </p:nvSpPr>
        <p:spPr>
          <a:xfrm>
            <a:off x="2586014" y="4000748"/>
            <a:ext cx="936773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farmaci</a:t>
            </a:r>
          </a:p>
        </p:txBody>
      </p:sp>
      <p:sp>
        <p:nvSpPr>
          <p:cNvPr id="180" name="Ovale 179"/>
          <p:cNvSpPr/>
          <p:nvPr/>
        </p:nvSpPr>
        <p:spPr>
          <a:xfrm>
            <a:off x="3856448" y="4000748"/>
            <a:ext cx="976598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farmaci</a:t>
            </a:r>
          </a:p>
        </p:txBody>
      </p:sp>
      <p:sp>
        <p:nvSpPr>
          <p:cNvPr id="181" name="Ovale 180"/>
          <p:cNvSpPr/>
          <p:nvPr/>
        </p:nvSpPr>
        <p:spPr>
          <a:xfrm>
            <a:off x="5147086" y="4000748"/>
            <a:ext cx="968375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farmaci</a:t>
            </a:r>
          </a:p>
        </p:txBody>
      </p:sp>
      <p:sp>
        <p:nvSpPr>
          <p:cNvPr id="182" name="Ovale 181"/>
          <p:cNvSpPr/>
          <p:nvPr/>
        </p:nvSpPr>
        <p:spPr>
          <a:xfrm>
            <a:off x="6335762" y="4000748"/>
            <a:ext cx="972542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farmaci</a:t>
            </a:r>
          </a:p>
        </p:txBody>
      </p:sp>
      <p:sp>
        <p:nvSpPr>
          <p:cNvPr id="183" name="Ovale 182"/>
          <p:cNvSpPr/>
          <p:nvPr/>
        </p:nvSpPr>
        <p:spPr>
          <a:xfrm>
            <a:off x="2560212" y="4968464"/>
            <a:ext cx="1082792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cosmetici</a:t>
            </a:r>
          </a:p>
        </p:txBody>
      </p:sp>
      <p:sp>
        <p:nvSpPr>
          <p:cNvPr id="184" name="Ovale 183"/>
          <p:cNvSpPr/>
          <p:nvPr/>
        </p:nvSpPr>
        <p:spPr>
          <a:xfrm>
            <a:off x="3729030" y="4918138"/>
            <a:ext cx="1104015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cosmetici</a:t>
            </a:r>
          </a:p>
        </p:txBody>
      </p:sp>
      <p:sp>
        <p:nvSpPr>
          <p:cNvPr id="185" name="Ovale 184"/>
          <p:cNvSpPr/>
          <p:nvPr/>
        </p:nvSpPr>
        <p:spPr>
          <a:xfrm>
            <a:off x="4990066" y="4918138"/>
            <a:ext cx="1122096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cosmetici</a:t>
            </a:r>
          </a:p>
        </p:txBody>
      </p:sp>
      <p:sp>
        <p:nvSpPr>
          <p:cNvPr id="186" name="Ovale 185"/>
          <p:cNvSpPr/>
          <p:nvPr/>
        </p:nvSpPr>
        <p:spPr>
          <a:xfrm>
            <a:off x="6193120" y="4918138"/>
            <a:ext cx="1115184" cy="50958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r>
              <a:rPr lang="it-IT" sz="1200" dirty="0">
                <a:solidFill>
                  <a:schemeClr val="tx1"/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cosmetici</a:t>
            </a:r>
          </a:p>
        </p:txBody>
      </p:sp>
      <p:sp>
        <p:nvSpPr>
          <p:cNvPr id="187" name="Line 200"/>
          <p:cNvSpPr>
            <a:spLocks noChangeShapeType="1"/>
          </p:cNvSpPr>
          <p:nvPr/>
        </p:nvSpPr>
        <p:spPr bwMode="auto">
          <a:xfrm>
            <a:off x="2902173" y="4510336"/>
            <a:ext cx="6350" cy="426516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8" name="Line 199"/>
          <p:cNvSpPr>
            <a:spLocks noChangeShapeType="1"/>
          </p:cNvSpPr>
          <p:nvPr/>
        </p:nvSpPr>
        <p:spPr bwMode="auto">
          <a:xfrm>
            <a:off x="4222973" y="4510650"/>
            <a:ext cx="12884" cy="426202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9" name="Line 198"/>
          <p:cNvSpPr>
            <a:spLocks noChangeShapeType="1"/>
          </p:cNvSpPr>
          <p:nvPr/>
        </p:nvSpPr>
        <p:spPr bwMode="auto">
          <a:xfrm>
            <a:off x="5454872" y="4498281"/>
            <a:ext cx="8731" cy="438571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0" name="Line 197"/>
          <p:cNvSpPr>
            <a:spLocks noChangeShapeType="1"/>
          </p:cNvSpPr>
          <p:nvPr/>
        </p:nvSpPr>
        <p:spPr bwMode="auto">
          <a:xfrm>
            <a:off x="6652134" y="4550028"/>
            <a:ext cx="0" cy="386823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92" name="Connettore 1 191"/>
          <p:cNvCxnSpPr>
            <a:endCxn id="18578" idx="2"/>
          </p:cNvCxnSpPr>
          <p:nvPr/>
        </p:nvCxnSpPr>
        <p:spPr>
          <a:xfrm>
            <a:off x="2345583" y="4255542"/>
            <a:ext cx="240431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8" name="Connettore 1 197"/>
          <p:cNvCxnSpPr>
            <a:endCxn id="185" idx="2"/>
          </p:cNvCxnSpPr>
          <p:nvPr/>
        </p:nvCxnSpPr>
        <p:spPr>
          <a:xfrm>
            <a:off x="4833046" y="5172932"/>
            <a:ext cx="157020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1" name="Connettore 1 200"/>
          <p:cNvCxnSpPr/>
          <p:nvPr/>
        </p:nvCxnSpPr>
        <p:spPr>
          <a:xfrm>
            <a:off x="6084168" y="5142232"/>
            <a:ext cx="240432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585" name="Connettore 1 18584"/>
          <p:cNvCxnSpPr>
            <a:stCxn id="18578" idx="6"/>
            <a:endCxn id="180" idx="2"/>
          </p:cNvCxnSpPr>
          <p:nvPr/>
        </p:nvCxnSpPr>
        <p:spPr>
          <a:xfrm>
            <a:off x="3522787" y="4255542"/>
            <a:ext cx="333661" cy="0"/>
          </a:xfrm>
          <a:prstGeom prst="lin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18587" name="Connettore 1 18586"/>
          <p:cNvCxnSpPr>
            <a:stCxn id="180" idx="6"/>
            <a:endCxn id="181" idx="2"/>
          </p:cNvCxnSpPr>
          <p:nvPr/>
        </p:nvCxnSpPr>
        <p:spPr>
          <a:xfrm>
            <a:off x="4833046" y="4255542"/>
            <a:ext cx="314040" cy="0"/>
          </a:xfrm>
          <a:prstGeom prst="lin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18589" name="Connettore 1 18588"/>
          <p:cNvCxnSpPr>
            <a:stCxn id="181" idx="6"/>
            <a:endCxn id="182" idx="2"/>
          </p:cNvCxnSpPr>
          <p:nvPr/>
        </p:nvCxnSpPr>
        <p:spPr>
          <a:xfrm>
            <a:off x="6115461" y="4255542"/>
            <a:ext cx="220301" cy="0"/>
          </a:xfrm>
          <a:prstGeom prst="lin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168" name="Connettore 1 167"/>
          <p:cNvCxnSpPr/>
          <p:nvPr/>
        </p:nvCxnSpPr>
        <p:spPr>
          <a:xfrm>
            <a:off x="2361458" y="5229200"/>
            <a:ext cx="224556" cy="0"/>
          </a:xfrm>
          <a:prstGeom prst="lin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170" name="Connettore 1 169"/>
          <p:cNvCxnSpPr/>
          <p:nvPr/>
        </p:nvCxnSpPr>
        <p:spPr>
          <a:xfrm>
            <a:off x="3643004" y="5201904"/>
            <a:ext cx="120216" cy="0"/>
          </a:xfrm>
          <a:prstGeom prst="line">
            <a:avLst/>
          </a:prstGeom>
          <a:solidFill>
            <a:srgbClr val="FFFFFF"/>
          </a:solidFill>
          <a:ln w="6350">
            <a:solidFill>
              <a:srgbClr val="0000FF"/>
            </a:solidFill>
            <a:miter lim="800000"/>
            <a:headEnd/>
            <a:tailEnd/>
          </a:ln>
        </p:spPr>
      </p:cxnSp>
      <p:sp>
        <p:nvSpPr>
          <p:cNvPr id="221" name="Indietro o precedente 220">
            <a:hlinkClick r:id="" action="ppaction://hlinkshowjump?jump=previousslide" highlightClick="1"/>
          </p:cNvPr>
          <p:cNvSpPr/>
          <p:nvPr/>
        </p:nvSpPr>
        <p:spPr>
          <a:xfrm>
            <a:off x="6269431" y="5733256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23" name="Ritorno 222">
            <a:hlinkClick r:id="rId2" action="ppaction://hlinksldjump" highlightClick="1"/>
          </p:cNvPr>
          <p:cNvSpPr/>
          <p:nvPr/>
        </p:nvSpPr>
        <p:spPr>
          <a:xfrm>
            <a:off x="7530529" y="5733256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24" name="CasellaDiTesto 15"/>
          <p:cNvSpPr txBox="1">
            <a:spLocks noChangeArrowheads="1"/>
          </p:cNvSpPr>
          <p:nvPr/>
        </p:nvSpPr>
        <p:spPr bwMode="auto">
          <a:xfrm>
            <a:off x="7425754" y="6141243"/>
            <a:ext cx="1106686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54" name="Rettangolo arrotondato 53"/>
          <p:cNvSpPr/>
          <p:nvPr/>
        </p:nvSpPr>
        <p:spPr>
          <a:xfrm>
            <a:off x="8172400" y="6280149"/>
            <a:ext cx="648072" cy="4582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3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idx="4294967295"/>
          </p:nvPr>
        </p:nvSpPr>
        <p:spPr>
          <a:xfrm>
            <a:off x="0" y="908050"/>
            <a:ext cx="7772400" cy="8747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rgbClr val="D60093"/>
                </a:solidFill>
                <a:latin typeface="Comic Sans MS" pitchFamily="66" charset="0"/>
              </a:rPr>
              <a:t>Azienda/Impresa</a:t>
            </a:r>
            <a:endParaRPr lang="it-IT" dirty="0"/>
          </a:p>
        </p:txBody>
      </p:sp>
      <p:sp>
        <p:nvSpPr>
          <p:cNvPr id="35431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85720" y="1785926"/>
            <a:ext cx="7772400" cy="3097213"/>
          </a:xfrm>
        </p:spPr>
        <p:txBody>
          <a:bodyPr>
            <a:no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it-IT" sz="2800" b="1" dirty="0"/>
              <a:t>	</a:t>
            </a:r>
            <a:r>
              <a:rPr lang="it-IT" sz="2800" b="1" dirty="0" smtClean="0">
                <a:solidFill>
                  <a:schemeClr val="accent2"/>
                </a:solidFill>
                <a:latin typeface="Garamond" pitchFamily="18" charset="0"/>
              </a:rPr>
              <a:t>è lo </a:t>
            </a:r>
            <a:r>
              <a:rPr lang="it-IT" sz="2800" b="1" dirty="0">
                <a:solidFill>
                  <a:schemeClr val="accent2"/>
                </a:solidFill>
                <a:latin typeface="Garamond" pitchFamily="18" charset="0"/>
              </a:rPr>
              <a:t>strumento </a:t>
            </a:r>
            <a:r>
              <a:rPr lang="it-IT" sz="2800" b="1" dirty="0" smtClean="0">
                <a:solidFill>
                  <a:schemeClr val="accent2"/>
                </a:solidFill>
                <a:latin typeface="Garamond" pitchFamily="18" charset="0"/>
              </a:rPr>
              <a:t>che serve all’uomo per </a:t>
            </a:r>
            <a:r>
              <a:rPr lang="it-IT" sz="2800" b="1" dirty="0">
                <a:solidFill>
                  <a:schemeClr val="accent2"/>
                </a:solidFill>
                <a:latin typeface="Garamond" pitchFamily="18" charset="0"/>
              </a:rPr>
              <a:t>svolgere, in modo “economico”, attività di produzione e consumo di beni atti a soddisfare i suoi bisogni</a:t>
            </a:r>
            <a:r>
              <a:rPr lang="it-IT" sz="2800" b="1" dirty="0" smtClean="0">
                <a:solidFill>
                  <a:schemeClr val="accent2"/>
                </a:solidFill>
                <a:latin typeface="Garamond" pitchFamily="18" charset="0"/>
              </a:rPr>
              <a:t>.</a:t>
            </a: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  <a:latin typeface="Cooper Std Black" pitchFamily="18" charset="0"/>
              </a:rPr>
              <a:t>Un’organizzazione </a:t>
            </a: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  <a:latin typeface="Cooper Std Black" pitchFamily="18" charset="0"/>
              </a:rPr>
              <a:t>stabile di persone e mezzi che attraverso un processo di produzione soddisfa i bisogni umani</a:t>
            </a:r>
            <a:endParaRPr lang="it-IT" sz="2800" i="1" dirty="0">
              <a:solidFill>
                <a:schemeClr val="bg2">
                  <a:lumMod val="50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68313" y="260350"/>
            <a:ext cx="820896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it-IT" sz="4400" b="1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it-IT" sz="4400" b="1">
                <a:solidFill>
                  <a:srgbClr val="0266CA"/>
                </a:solidFill>
              </a:rPr>
              <a:t> </a:t>
            </a:r>
            <a:endParaRPr lang="it-IT" sz="4400">
              <a:solidFill>
                <a:schemeClr val="tx2"/>
              </a:solidFill>
            </a:endParaRPr>
          </a:p>
        </p:txBody>
      </p:sp>
      <p:pic>
        <p:nvPicPr>
          <p:cNvPr id="23559" name="Picture 1024" descr="C:\Users\gabriele\AppData\Local\Microsoft\Windows\Temporary Internet Files\Content.IE5\MFCKY9GP\MC9001961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5425" y="0"/>
            <a:ext cx="25685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7056254">
            <a:off x="5423318" y="4252719"/>
            <a:ext cx="437699" cy="1380258"/>
          </a:xfrm>
          <a:prstGeom prst="downArrow">
            <a:avLst>
              <a:gd name="adj1" fmla="val 50000"/>
              <a:gd name="adj2" fmla="val 42868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 rot="1626117">
            <a:off x="6187600" y="5630554"/>
            <a:ext cx="21605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 Black" pitchFamily="34" charset="0"/>
              </a:rPr>
              <a:t>La </a:t>
            </a:r>
            <a:r>
              <a:rPr lang="en-US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rial Black" pitchFamily="34" charset="0"/>
              </a:rPr>
              <a:t>definizione</a:t>
            </a:r>
            <a:endParaRPr lang="en-US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Arial Black" pitchFamily="34" charset="0"/>
            </a:endParaRPr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5784288" y="6237160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2" name="Ritorno 11">
            <a:hlinkClick r:id="rId3" action="ppaction://hlinksldjump" highlightClick="1"/>
          </p:cNvPr>
          <p:cNvSpPr/>
          <p:nvPr/>
        </p:nvSpPr>
        <p:spPr>
          <a:xfrm>
            <a:off x="6411999" y="6245911"/>
            <a:ext cx="325437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3" name="CasellaDiTesto 16"/>
          <p:cNvSpPr txBox="1">
            <a:spLocks noChangeArrowheads="1"/>
          </p:cNvSpPr>
          <p:nvPr/>
        </p:nvSpPr>
        <p:spPr bwMode="auto">
          <a:xfrm>
            <a:off x="6215074" y="6583362"/>
            <a:ext cx="1684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14" name="Indietro o precedente 13">
            <a:hlinkClick r:id="" action="ppaction://hlinkshowjump?jump=previousslide" highlightClick="1"/>
          </p:cNvPr>
          <p:cNvSpPr/>
          <p:nvPr/>
        </p:nvSpPr>
        <p:spPr>
          <a:xfrm>
            <a:off x="5206962" y="6263415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988" y="-323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Baskerville Old Face" pitchFamily="18" charset="0"/>
              </a:rPr>
              <a:t>Modulo A – Lezione  1</a:t>
            </a:r>
            <a:br>
              <a:rPr lang="it-IT" sz="1800" b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7410" name="CasellaDiTesto 7"/>
          <p:cNvSpPr txBox="1">
            <a:spLocks noChangeArrowheads="1"/>
          </p:cNvSpPr>
          <p:nvPr/>
        </p:nvSpPr>
        <p:spPr bwMode="auto">
          <a:xfrm>
            <a:off x="1187376" y="1052736"/>
            <a:ext cx="67692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smtClean="0"/>
              <a:t>L’impresa </a:t>
            </a:r>
            <a:r>
              <a:rPr lang="it-IT" dirty="0"/>
              <a:t>è un’</a:t>
            </a:r>
            <a:r>
              <a:rPr lang="it-IT" b="1" dirty="0"/>
              <a:t>organizzazione destinata a durare nel tempo </a:t>
            </a:r>
            <a:r>
              <a:rPr lang="it-IT" dirty="0"/>
              <a:t>per produrre beni e servizi </a:t>
            </a:r>
            <a:r>
              <a:rPr lang="it-IT" dirty="0" smtClean="0"/>
              <a:t>al fine di ottenere un utile.</a:t>
            </a:r>
            <a:endParaRPr lang="it-IT" dirty="0"/>
          </a:p>
          <a:p>
            <a:r>
              <a:rPr lang="it-IT" dirty="0" smtClean="0"/>
              <a:t>Le caratteristiche dell’impresa sono:</a:t>
            </a:r>
            <a:endParaRPr lang="it-IT" dirty="0"/>
          </a:p>
        </p:txBody>
      </p:sp>
      <p:sp>
        <p:nvSpPr>
          <p:cNvPr id="15" name="Avanti o successivo 14">
            <a:hlinkClick r:id="" action="ppaction://hlinkshowjump?jump=nextslide" highlightClick="1"/>
          </p:cNvPr>
          <p:cNvSpPr/>
          <p:nvPr/>
        </p:nvSpPr>
        <p:spPr>
          <a:xfrm>
            <a:off x="7237558" y="5702081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6" name="Ritorno 15">
            <a:hlinkClick r:id="rId2" action="ppaction://hlinksldjump" highlightClick="1"/>
          </p:cNvPr>
          <p:cNvSpPr/>
          <p:nvPr/>
        </p:nvSpPr>
        <p:spPr>
          <a:xfrm>
            <a:off x="7865269" y="5710832"/>
            <a:ext cx="325437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7413" name="CasellaDiTesto 16"/>
          <p:cNvSpPr txBox="1">
            <a:spLocks noChangeArrowheads="1"/>
          </p:cNvSpPr>
          <p:nvPr/>
        </p:nvSpPr>
        <p:spPr bwMode="auto">
          <a:xfrm>
            <a:off x="7668344" y="6048283"/>
            <a:ext cx="1684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4045564658"/>
              </p:ext>
            </p:extLst>
          </p:nvPr>
        </p:nvGraphicFramePr>
        <p:xfrm>
          <a:off x="1403648" y="2065965"/>
          <a:ext cx="5064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6660232" y="5728336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8172400" y="6322920"/>
            <a:ext cx="648072" cy="4154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93570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latin typeface="Baskerville Old Face" pitchFamily="18" charset="0"/>
              </a:rPr>
              <a:t>Modulo A – Lezione  1</a:t>
            </a:r>
            <a:br>
              <a:rPr lang="it-IT" sz="1800" b="1" dirty="0" smtClean="0">
                <a:latin typeface="Baskerville Old Face" pitchFamily="18" charset="0"/>
              </a:rPr>
            </a:br>
            <a:r>
              <a:rPr lang="it-IT" sz="2000" b="1" dirty="0" smtClean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730502" y="5623520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6594102" y="5623520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602164" y="5623520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9461" name="CasellaDiTesto 10"/>
          <p:cNvSpPr txBox="1">
            <a:spLocks noChangeArrowheads="1"/>
          </p:cNvSpPr>
          <p:nvPr/>
        </p:nvSpPr>
        <p:spPr bwMode="auto">
          <a:xfrm>
            <a:off x="7497389" y="6031507"/>
            <a:ext cx="1107059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1116013" y="1241594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it-IT" sz="2000" dirty="0" smtClean="0">
                <a:cs typeface="Times New Roman" pitchFamily="18" charset="0"/>
              </a:rPr>
              <a:t>Gli </a:t>
            </a:r>
            <a:r>
              <a:rPr lang="it-IT" sz="2000" b="1" dirty="0" smtClean="0">
                <a:cs typeface="Times New Roman" pitchFamily="18" charset="0"/>
              </a:rPr>
              <a:t>stakeholder</a:t>
            </a:r>
            <a:r>
              <a:rPr lang="it-IT" sz="2000" dirty="0" smtClean="0">
                <a:cs typeface="Times New Roman" pitchFamily="18" charset="0"/>
              </a:rPr>
              <a:t> sono i </a:t>
            </a:r>
            <a:r>
              <a:rPr lang="it-IT" sz="2000" dirty="0">
                <a:cs typeface="Times New Roman" pitchFamily="18" charset="0"/>
              </a:rPr>
              <a:t>soggetti che a vario titolo sono interessati alla vita </a:t>
            </a:r>
            <a:r>
              <a:rPr lang="it-IT" sz="2000" dirty="0" smtClean="0">
                <a:cs typeface="Times New Roman" pitchFamily="18" charset="0"/>
              </a:rPr>
              <a:t>dell’azienda. L’assetto </a:t>
            </a:r>
            <a:r>
              <a:rPr lang="it-IT" sz="2000" dirty="0">
                <a:cs typeface="Times New Roman" pitchFamily="18" charset="0"/>
              </a:rPr>
              <a:t>istituzionale è formato dagli stakeholder e dalle relazioni che intercorrono tra essi e l’impresa.</a:t>
            </a:r>
            <a:endParaRPr lang="it-IT" sz="2000" dirty="0"/>
          </a:p>
        </p:txBody>
      </p:sp>
      <p:sp>
        <p:nvSpPr>
          <p:cNvPr id="19463" name="Rectangle 27"/>
          <p:cNvSpPr>
            <a:spLocks noChangeArrowheads="1"/>
          </p:cNvSpPr>
          <p:nvPr/>
        </p:nvSpPr>
        <p:spPr bwMode="auto">
          <a:xfrm>
            <a:off x="0" y="2741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981200" algn="l"/>
              </a:tabLst>
            </a:pPr>
            <a:endParaRPr lang="it-IT"/>
          </a:p>
        </p:txBody>
      </p:sp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179388" y="2741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9465" name="Group 30"/>
          <p:cNvGrpSpPr>
            <a:grpSpLocks noChangeAspect="1"/>
          </p:cNvGrpSpPr>
          <p:nvPr/>
        </p:nvGrpSpPr>
        <p:grpSpPr bwMode="auto">
          <a:xfrm>
            <a:off x="768418" y="2364245"/>
            <a:ext cx="7416800" cy="3159760"/>
            <a:chOff x="2251" y="3343"/>
            <a:chExt cx="7264" cy="3732"/>
          </a:xfrm>
        </p:grpSpPr>
        <p:sp>
          <p:nvSpPr>
            <p:cNvPr id="19467" name="AutoShape 31"/>
            <p:cNvSpPr>
              <a:spLocks noChangeAspect="1" noChangeArrowheads="1"/>
            </p:cNvSpPr>
            <p:nvPr/>
          </p:nvSpPr>
          <p:spPr bwMode="auto">
            <a:xfrm>
              <a:off x="2251" y="3343"/>
              <a:ext cx="7264" cy="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68" name="Rectangle 32"/>
            <p:cNvSpPr>
              <a:spLocks noChangeArrowheads="1"/>
            </p:cNvSpPr>
            <p:nvPr/>
          </p:nvSpPr>
          <p:spPr bwMode="auto">
            <a:xfrm>
              <a:off x="4425" y="3462"/>
              <a:ext cx="3280" cy="8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it-IT" sz="1600" b="1" dirty="0"/>
                <a:t>Finanziatori</a:t>
              </a:r>
            </a:p>
            <a:p>
              <a:pPr algn="ctr"/>
              <a:r>
                <a:rPr lang="it-IT" sz="1400" dirty="0" smtClean="0"/>
                <a:t>Forniscono </a:t>
              </a:r>
              <a:r>
                <a:rPr lang="it-IT" sz="1400" dirty="0"/>
                <a:t>all’impresa  i capitali e  ricevono quale remunerazione gli interessi</a:t>
              </a:r>
            </a:p>
            <a:p>
              <a:endParaRPr lang="it-IT" sz="1400" dirty="0"/>
            </a:p>
          </p:txBody>
        </p:sp>
        <p:sp>
          <p:nvSpPr>
            <p:cNvPr id="19469" name="Rectangle 33"/>
            <p:cNvSpPr>
              <a:spLocks noChangeArrowheads="1"/>
            </p:cNvSpPr>
            <p:nvPr/>
          </p:nvSpPr>
          <p:spPr bwMode="auto">
            <a:xfrm>
              <a:off x="2387" y="4420"/>
              <a:ext cx="2280" cy="15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it-IT" sz="1600" b="1" dirty="0"/>
                <a:t>Clienti</a:t>
              </a:r>
            </a:p>
            <a:p>
              <a:pPr algn="ctr"/>
              <a:r>
                <a:rPr lang="it-IT" sz="1400" dirty="0"/>
                <a:t>Ricevono dall’impresa prodotti/servizi idonei a soddisfare i loro bisogni, in cambio del pagamento del prezzo di vendita</a:t>
              </a:r>
            </a:p>
            <a:p>
              <a:pPr algn="ctr"/>
              <a:endParaRPr lang="it-IT" sz="1000" b="1" dirty="0">
                <a:latin typeface="Times New Roman" pitchFamily="18" charset="0"/>
              </a:endParaRPr>
            </a:p>
            <a:p>
              <a:pPr algn="ctr"/>
              <a:endParaRPr lang="it-IT" sz="1000" b="1" dirty="0">
                <a:latin typeface="Times New Roman" pitchFamily="18" charset="0"/>
              </a:endParaRPr>
            </a:p>
            <a:p>
              <a:endParaRPr lang="it-IT" sz="1000" dirty="0"/>
            </a:p>
          </p:txBody>
        </p:sp>
        <p:sp>
          <p:nvSpPr>
            <p:cNvPr id="19470" name="Rectangle 34"/>
            <p:cNvSpPr>
              <a:spLocks noChangeArrowheads="1"/>
            </p:cNvSpPr>
            <p:nvPr/>
          </p:nvSpPr>
          <p:spPr bwMode="auto">
            <a:xfrm>
              <a:off x="5104" y="4745"/>
              <a:ext cx="2038" cy="9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it-IT" sz="1600" dirty="0" smtClean="0"/>
                <a:t>IMPRESA</a:t>
              </a:r>
            </a:p>
            <a:p>
              <a:pPr algn="ctr"/>
              <a:r>
                <a:rPr lang="it-IT" sz="1600" dirty="0" smtClean="0"/>
                <a:t>Proprietario, soci </a:t>
              </a:r>
            </a:p>
            <a:p>
              <a:pPr algn="ctr"/>
              <a:r>
                <a:rPr lang="it-IT" sz="1600" dirty="0" smtClean="0"/>
                <a:t>e lavoratori dipendenti</a:t>
              </a:r>
              <a:endParaRPr lang="it-IT" sz="1600" dirty="0"/>
            </a:p>
            <a:p>
              <a:endParaRPr lang="it-IT" sz="1000" dirty="0"/>
            </a:p>
          </p:txBody>
        </p:sp>
        <p:sp>
          <p:nvSpPr>
            <p:cNvPr id="19471" name="Rectangle 35"/>
            <p:cNvSpPr>
              <a:spLocks noChangeArrowheads="1"/>
            </p:cNvSpPr>
            <p:nvPr/>
          </p:nvSpPr>
          <p:spPr bwMode="auto">
            <a:xfrm>
              <a:off x="7550" y="4573"/>
              <a:ext cx="1902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it-IT" sz="1600" b="1" dirty="0"/>
                <a:t>Fornitori</a:t>
              </a:r>
            </a:p>
            <a:p>
              <a:pPr algn="ctr"/>
              <a:r>
                <a:rPr lang="it-IT" sz="1400" dirty="0"/>
                <a:t>Forniscono beni e servizi riscuotendone il prezzo (ricevono risorse finanziarie)</a:t>
              </a:r>
            </a:p>
            <a:p>
              <a:endParaRPr lang="it-IT" sz="1000" dirty="0"/>
            </a:p>
          </p:txBody>
        </p:sp>
        <p:sp>
          <p:nvSpPr>
            <p:cNvPr id="19472" name="Rectangle 36"/>
            <p:cNvSpPr>
              <a:spLocks noChangeArrowheads="1"/>
            </p:cNvSpPr>
            <p:nvPr/>
          </p:nvSpPr>
          <p:spPr bwMode="auto">
            <a:xfrm>
              <a:off x="4425" y="6043"/>
              <a:ext cx="3745" cy="1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it-IT" sz="1600" b="1" dirty="0"/>
                <a:t>Pubblica amministrazione, collettività </a:t>
              </a:r>
            </a:p>
            <a:p>
              <a:pPr algn="ctr"/>
              <a:r>
                <a:rPr lang="it-IT" sz="1400" dirty="0"/>
                <a:t>Offrono all’impresa contributi di varia natura (infrastrutture, servizi, sostegno e incentivi alle attività produttive) e  ricevono imposte, tasse  ecc.</a:t>
              </a:r>
            </a:p>
            <a:p>
              <a:endParaRPr lang="it-IT" sz="1000" dirty="0"/>
            </a:p>
          </p:txBody>
        </p:sp>
        <p:sp>
          <p:nvSpPr>
            <p:cNvPr id="19473" name="Line 37"/>
            <p:cNvSpPr>
              <a:spLocks noChangeShapeType="1"/>
            </p:cNvSpPr>
            <p:nvPr/>
          </p:nvSpPr>
          <p:spPr bwMode="auto">
            <a:xfrm flipV="1">
              <a:off x="6327" y="4319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4" name="Line 38"/>
            <p:cNvSpPr>
              <a:spLocks noChangeShapeType="1"/>
            </p:cNvSpPr>
            <p:nvPr/>
          </p:nvSpPr>
          <p:spPr bwMode="auto">
            <a:xfrm>
              <a:off x="5918" y="4319"/>
              <a:ext cx="2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5" name="Line 39"/>
            <p:cNvSpPr>
              <a:spLocks noChangeShapeType="1"/>
            </p:cNvSpPr>
            <p:nvPr/>
          </p:nvSpPr>
          <p:spPr bwMode="auto">
            <a:xfrm>
              <a:off x="4696" y="5098"/>
              <a:ext cx="4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6" name="Line 40"/>
            <p:cNvSpPr>
              <a:spLocks noChangeShapeType="1"/>
            </p:cNvSpPr>
            <p:nvPr/>
          </p:nvSpPr>
          <p:spPr bwMode="auto">
            <a:xfrm flipH="1">
              <a:off x="4696" y="5368"/>
              <a:ext cx="4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7" name="Line 41"/>
            <p:cNvSpPr>
              <a:spLocks noChangeShapeType="1"/>
            </p:cNvSpPr>
            <p:nvPr/>
          </p:nvSpPr>
          <p:spPr bwMode="auto">
            <a:xfrm flipH="1">
              <a:off x="7142" y="5368"/>
              <a:ext cx="4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8" name="Line 42"/>
            <p:cNvSpPr>
              <a:spLocks noChangeShapeType="1"/>
            </p:cNvSpPr>
            <p:nvPr/>
          </p:nvSpPr>
          <p:spPr bwMode="auto">
            <a:xfrm>
              <a:off x="7142" y="5098"/>
              <a:ext cx="4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79" name="Line 43"/>
            <p:cNvSpPr>
              <a:spLocks noChangeShapeType="1"/>
            </p:cNvSpPr>
            <p:nvPr/>
          </p:nvSpPr>
          <p:spPr bwMode="auto">
            <a:xfrm>
              <a:off x="5783" y="5682"/>
              <a:ext cx="3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480" name="Line 44"/>
            <p:cNvSpPr>
              <a:spLocks noChangeShapeType="1"/>
            </p:cNvSpPr>
            <p:nvPr/>
          </p:nvSpPr>
          <p:spPr bwMode="auto">
            <a:xfrm flipV="1">
              <a:off x="6328" y="5638"/>
              <a:ext cx="0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" name="Rettangolo arrotondato 24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25" y="0"/>
            <a:ext cx="5565775" cy="7778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  <a:t>Modulo A – Lezione  1</a:t>
            </a:r>
            <a:br>
              <a:rPr lang="it-IT" sz="1800" b="1" dirty="0">
                <a:solidFill>
                  <a:srgbClr val="000000"/>
                </a:solidFill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652120" y="5623520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6515720" y="5623520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523782" y="5623520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0485" name="CasellaDiTesto 10"/>
          <p:cNvSpPr txBox="1">
            <a:spLocks noChangeArrowheads="1"/>
          </p:cNvSpPr>
          <p:nvPr/>
        </p:nvSpPr>
        <p:spPr bwMode="auto">
          <a:xfrm>
            <a:off x="7419007" y="6031507"/>
            <a:ext cx="111539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0486" name="Rectangle 21"/>
          <p:cNvSpPr>
            <a:spLocks noChangeArrowheads="1"/>
          </p:cNvSpPr>
          <p:nvPr/>
        </p:nvSpPr>
        <p:spPr bwMode="auto">
          <a:xfrm>
            <a:off x="93663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</a:tabLst>
            </a:pPr>
            <a:endParaRPr lang="it-IT"/>
          </a:p>
        </p:txBody>
      </p:sp>
      <p:sp>
        <p:nvSpPr>
          <p:cNvPr id="20487" name="Rectangle 27"/>
          <p:cNvSpPr>
            <a:spLocks noChangeArrowheads="1"/>
          </p:cNvSpPr>
          <p:nvPr/>
        </p:nvSpPr>
        <p:spPr bwMode="auto">
          <a:xfrm>
            <a:off x="0" y="2382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981200" algn="l"/>
              </a:tabLst>
            </a:pPr>
            <a:endParaRPr lang="it-IT"/>
          </a:p>
        </p:txBody>
      </p:sp>
      <p:sp>
        <p:nvSpPr>
          <p:cNvPr id="20488" name="Rectangle 28"/>
          <p:cNvSpPr>
            <a:spLocks noChangeArrowheads="1"/>
          </p:cNvSpPr>
          <p:nvPr/>
        </p:nvSpPr>
        <p:spPr bwMode="auto">
          <a:xfrm>
            <a:off x="1116013" y="1878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489" name="Rectangle 46"/>
          <p:cNvSpPr>
            <a:spLocks noChangeArrowheads="1"/>
          </p:cNvSpPr>
          <p:nvPr/>
        </p:nvSpPr>
        <p:spPr bwMode="auto">
          <a:xfrm>
            <a:off x="539750" y="1234172"/>
            <a:ext cx="8243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it-IT" dirty="0" smtClean="0">
                <a:cs typeface="Times New Roman" pitchFamily="18" charset="0"/>
              </a:rPr>
              <a:t>Il </a:t>
            </a:r>
            <a:r>
              <a:rPr lang="it-IT" b="1" dirty="0" smtClean="0">
                <a:cs typeface="Times New Roman" pitchFamily="18" charset="0"/>
              </a:rPr>
              <a:t>sistema produttivo </a:t>
            </a:r>
            <a:r>
              <a:rPr lang="it-IT" dirty="0" smtClean="0">
                <a:cs typeface="Times New Roman" pitchFamily="18" charset="0"/>
              </a:rPr>
              <a:t>è costituito dall’insieme delle </a:t>
            </a:r>
            <a:r>
              <a:rPr lang="it-IT" dirty="0">
                <a:cs typeface="Times New Roman" pitchFamily="18" charset="0"/>
              </a:rPr>
              <a:t>aziende che operano in una stessa zona </a:t>
            </a:r>
            <a:r>
              <a:rPr lang="it-IT" dirty="0" smtClean="0">
                <a:cs typeface="Times New Roman" pitchFamily="18" charset="0"/>
              </a:rPr>
              <a:t>geografica.</a:t>
            </a:r>
            <a:endParaRPr lang="it-IT" dirty="0"/>
          </a:p>
        </p:txBody>
      </p:sp>
      <p:sp>
        <p:nvSpPr>
          <p:cNvPr id="20490" name="Rectangle 53"/>
          <p:cNvSpPr>
            <a:spLocks noChangeArrowheads="1"/>
          </p:cNvSpPr>
          <p:nvPr/>
        </p:nvSpPr>
        <p:spPr bwMode="auto">
          <a:xfrm>
            <a:off x="0" y="4830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</a:tabLst>
            </a:pPr>
            <a:endParaRPr lang="it-IT"/>
          </a:p>
        </p:txBody>
      </p:sp>
      <p:grpSp>
        <p:nvGrpSpPr>
          <p:cNvPr id="20491" name="Group 54"/>
          <p:cNvGrpSpPr>
            <a:grpSpLocks noChangeAspect="1"/>
          </p:cNvGrpSpPr>
          <p:nvPr/>
        </p:nvGrpSpPr>
        <p:grpSpPr bwMode="auto">
          <a:xfrm>
            <a:off x="468312" y="1760970"/>
            <a:ext cx="8066087" cy="3502025"/>
            <a:chOff x="2251" y="-7"/>
            <a:chExt cx="7200" cy="3105"/>
          </a:xfrm>
        </p:grpSpPr>
        <p:sp>
          <p:nvSpPr>
            <p:cNvPr id="20492" name="AutoShape 55"/>
            <p:cNvSpPr>
              <a:spLocks noChangeAspect="1" noChangeArrowheads="1"/>
            </p:cNvSpPr>
            <p:nvPr/>
          </p:nvSpPr>
          <p:spPr bwMode="auto">
            <a:xfrm>
              <a:off x="2251" y="-7"/>
              <a:ext cx="7200" cy="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3" name="Text Box 56"/>
            <p:cNvSpPr txBox="1">
              <a:spLocks noChangeArrowheads="1"/>
            </p:cNvSpPr>
            <p:nvPr/>
          </p:nvSpPr>
          <p:spPr bwMode="auto">
            <a:xfrm>
              <a:off x="4560" y="263"/>
              <a:ext cx="231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dirty="0">
                  <a:latin typeface="Times New Roman" pitchFamily="18" charset="0"/>
                </a:rPr>
                <a:t>Sistemi produttivi</a:t>
              </a:r>
              <a:endParaRPr lang="it-IT" dirty="0"/>
            </a:p>
          </p:txBody>
        </p:sp>
        <p:sp>
          <p:nvSpPr>
            <p:cNvPr id="20494" name="Line 57"/>
            <p:cNvSpPr>
              <a:spLocks noChangeShapeType="1"/>
            </p:cNvSpPr>
            <p:nvPr/>
          </p:nvSpPr>
          <p:spPr bwMode="auto">
            <a:xfrm>
              <a:off x="5647" y="803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5" name="Line 58"/>
            <p:cNvSpPr>
              <a:spLocks noChangeShapeType="1"/>
            </p:cNvSpPr>
            <p:nvPr/>
          </p:nvSpPr>
          <p:spPr bwMode="auto">
            <a:xfrm>
              <a:off x="3066" y="1073"/>
              <a:ext cx="50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6" name="Line 59"/>
            <p:cNvSpPr>
              <a:spLocks noChangeShapeType="1"/>
            </p:cNvSpPr>
            <p:nvPr/>
          </p:nvSpPr>
          <p:spPr bwMode="auto">
            <a:xfrm>
              <a:off x="3066" y="1073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497" name="Text Box 60"/>
            <p:cNvSpPr txBox="1">
              <a:spLocks noChangeArrowheads="1"/>
            </p:cNvSpPr>
            <p:nvPr/>
          </p:nvSpPr>
          <p:spPr bwMode="auto">
            <a:xfrm>
              <a:off x="2387" y="1208"/>
              <a:ext cx="1222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b="1" dirty="0" smtClean="0">
                  <a:latin typeface="Times New Roman" pitchFamily="18" charset="0"/>
                </a:rPr>
                <a:t>locali</a:t>
              </a:r>
              <a:endParaRPr lang="it-IT" dirty="0"/>
            </a:p>
          </p:txBody>
        </p:sp>
        <p:sp>
          <p:nvSpPr>
            <p:cNvPr id="20498" name="Text Box 61"/>
            <p:cNvSpPr txBox="1">
              <a:spLocks noChangeArrowheads="1"/>
            </p:cNvSpPr>
            <p:nvPr/>
          </p:nvSpPr>
          <p:spPr bwMode="auto">
            <a:xfrm>
              <a:off x="5104" y="1208"/>
              <a:ext cx="1222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b="1" dirty="0" smtClean="0">
                  <a:latin typeface="Times New Roman" pitchFamily="18" charset="0"/>
                </a:rPr>
                <a:t>nazionali</a:t>
              </a:r>
              <a:endParaRPr lang="it-IT" dirty="0"/>
            </a:p>
          </p:txBody>
        </p:sp>
        <p:sp>
          <p:nvSpPr>
            <p:cNvPr id="20499" name="Text Box 62"/>
            <p:cNvSpPr txBox="1">
              <a:spLocks noChangeArrowheads="1"/>
            </p:cNvSpPr>
            <p:nvPr/>
          </p:nvSpPr>
          <p:spPr bwMode="auto">
            <a:xfrm>
              <a:off x="7413" y="1208"/>
              <a:ext cx="1494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b="1" dirty="0" smtClean="0">
                  <a:latin typeface="Times New Roman" pitchFamily="18" charset="0"/>
                </a:rPr>
                <a:t>internazionali</a:t>
              </a:r>
              <a:endParaRPr lang="it-IT" dirty="0"/>
            </a:p>
          </p:txBody>
        </p:sp>
        <p:sp>
          <p:nvSpPr>
            <p:cNvPr id="20500" name="Line 63"/>
            <p:cNvSpPr>
              <a:spLocks noChangeShapeType="1"/>
            </p:cNvSpPr>
            <p:nvPr/>
          </p:nvSpPr>
          <p:spPr bwMode="auto">
            <a:xfrm>
              <a:off x="5647" y="1073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1" name="Line 64"/>
            <p:cNvSpPr>
              <a:spLocks noChangeShapeType="1"/>
            </p:cNvSpPr>
            <p:nvPr/>
          </p:nvSpPr>
          <p:spPr bwMode="auto">
            <a:xfrm>
              <a:off x="8093" y="1073"/>
              <a:ext cx="0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2" name="Line 65"/>
            <p:cNvSpPr>
              <a:spLocks noChangeShapeType="1"/>
            </p:cNvSpPr>
            <p:nvPr/>
          </p:nvSpPr>
          <p:spPr bwMode="auto">
            <a:xfrm>
              <a:off x="3066" y="1613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3" name="Text Box 66"/>
            <p:cNvSpPr txBox="1">
              <a:spLocks noChangeArrowheads="1"/>
            </p:cNvSpPr>
            <p:nvPr/>
          </p:nvSpPr>
          <p:spPr bwMode="auto">
            <a:xfrm>
              <a:off x="2343" y="1852"/>
              <a:ext cx="135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dirty="0">
                  <a:latin typeface="Times New Roman" pitchFamily="18" charset="0"/>
                </a:rPr>
                <a:t>Distretti industriali</a:t>
              </a:r>
              <a:endParaRPr lang="it-IT" dirty="0"/>
            </a:p>
          </p:txBody>
        </p:sp>
        <p:sp>
          <p:nvSpPr>
            <p:cNvPr id="20504" name="Line 67"/>
            <p:cNvSpPr>
              <a:spLocks noChangeShapeType="1"/>
            </p:cNvSpPr>
            <p:nvPr/>
          </p:nvSpPr>
          <p:spPr bwMode="auto">
            <a:xfrm>
              <a:off x="5647" y="1613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05" name="Text Box 68"/>
            <p:cNvSpPr txBox="1">
              <a:spLocks noChangeArrowheads="1"/>
            </p:cNvSpPr>
            <p:nvPr/>
          </p:nvSpPr>
          <p:spPr bwMode="auto">
            <a:xfrm>
              <a:off x="4696" y="1883"/>
              <a:ext cx="2038" cy="1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600" dirty="0">
                  <a:latin typeface="Times New Roman" pitchFamily="18" charset="0"/>
                </a:rPr>
                <a:t>In Italia prevalentemente composto da </a:t>
              </a:r>
              <a:r>
                <a:rPr lang="it-IT" sz="1600" dirty="0" smtClean="0">
                  <a:latin typeface="Times New Roman" pitchFamily="18" charset="0"/>
                </a:rPr>
                <a:t>piccole e medie imprese (</a:t>
              </a:r>
              <a:r>
                <a:rPr lang="it-IT" sz="1600" dirty="0" err="1" smtClean="0">
                  <a:latin typeface="Times New Roman" pitchFamily="18" charset="0"/>
                </a:rPr>
                <a:t>PMI</a:t>
              </a:r>
              <a:r>
                <a:rPr lang="it-IT" sz="1600" dirty="0" smtClean="0">
                  <a:latin typeface="Times New Roman" pitchFamily="18" charset="0"/>
                </a:rPr>
                <a:t>) </a:t>
              </a:r>
              <a:r>
                <a:rPr lang="it-IT" sz="1600" dirty="0">
                  <a:latin typeface="Times New Roman" pitchFamily="18" charset="0"/>
                </a:rPr>
                <a:t>spesso localizzate nei distretti </a:t>
              </a:r>
              <a:endParaRPr lang="it-IT" sz="1600" dirty="0"/>
            </a:p>
          </p:txBody>
        </p:sp>
        <p:sp>
          <p:nvSpPr>
            <p:cNvPr id="20506" name="Line 69"/>
            <p:cNvSpPr>
              <a:spLocks noChangeShapeType="1"/>
            </p:cNvSpPr>
            <p:nvPr/>
          </p:nvSpPr>
          <p:spPr bwMode="auto">
            <a:xfrm flipH="1">
              <a:off x="3881" y="2153"/>
              <a:ext cx="5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Rettangolo arrotondato 27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5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25" y="0"/>
            <a:ext cx="5565775" cy="7778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latin typeface="Baskerville Old Face" pitchFamily="18" charset="0"/>
              </a:rPr>
              <a:t>Modulo A – Lezione  1</a:t>
            </a:r>
            <a:r>
              <a:rPr lang="it-IT" sz="2800" b="1" dirty="0" smtClean="0">
                <a:latin typeface="Baskerville Old Face" pitchFamily="18" charset="0"/>
              </a:rPr>
              <a:t/>
            </a:r>
            <a:br>
              <a:rPr lang="it-IT" sz="2800" b="1" dirty="0" smtClean="0"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Ritorno 2">
            <a:hlinkClick r:id="rId2" action="ppaction://hlinksldjump" highlightClick="1"/>
          </p:cNvPr>
          <p:cNvSpPr/>
          <p:nvPr/>
        </p:nvSpPr>
        <p:spPr>
          <a:xfrm>
            <a:off x="8138286" y="5672275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7127626" y="5639565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7668344" y="6018476"/>
            <a:ext cx="1081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52CAFE"/>
                </a:solidFill>
              </a:rPr>
              <a:t>Inizio modulo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21052"/>
            <a:ext cx="4557116" cy="48687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5801490"/>
            <a:ext cx="3672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Dal sito </a:t>
            </a:r>
            <a:r>
              <a:rPr lang="it-IT" sz="900" dirty="0" smtClean="0">
                <a:hlinkClick r:id="rId4"/>
              </a:rPr>
              <a:t>www.distretti.org</a:t>
            </a:r>
            <a:r>
              <a:rPr lang="it-IT" sz="900" dirty="0" smtClean="0"/>
              <a:t>  della Federazione Italiana Distretti</a:t>
            </a:r>
            <a:endParaRPr lang="it-IT" sz="900" dirty="0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7641201" y="5654185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2571744"/>
            <a:ext cx="31432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000" dirty="0" smtClean="0"/>
              <a:t>I </a:t>
            </a:r>
            <a:r>
              <a:rPr lang="it-IT" sz="2000" b="1" dirty="0"/>
              <a:t>distretti industriali </a:t>
            </a:r>
            <a:r>
              <a:rPr lang="it-IT" sz="2000" dirty="0"/>
              <a:t>sono caratterizzati dalla presenza di </a:t>
            </a:r>
            <a:r>
              <a:rPr lang="it-IT" sz="2000" dirty="0" smtClean="0"/>
              <a:t>piccole </a:t>
            </a:r>
            <a:r>
              <a:rPr lang="it-IT" sz="2000" dirty="0"/>
              <a:t>e medie imprese concentrate su un territorio limitato geograficamente che si dedicano alla produzione di uno stesso bene, o di sue parti componenti, oppure di beni tra loro complementari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4738" y="-26988"/>
            <a:ext cx="5565775" cy="77787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b="1" dirty="0" smtClean="0">
                <a:latin typeface="Baskerville Old Face" pitchFamily="18" charset="0"/>
              </a:rPr>
              <a:t>Modulo A – Lezione  1</a:t>
            </a:r>
            <a:r>
              <a:rPr lang="it-IT" sz="2800" b="1" dirty="0" smtClean="0">
                <a:latin typeface="Baskerville Old Face" pitchFamily="18" charset="0"/>
              </a:rPr>
              <a:t/>
            </a:r>
            <a:br>
              <a:rPr lang="it-IT" sz="2800" b="1" dirty="0" smtClean="0">
                <a:latin typeface="Baskerville Old Face" pitchFamily="18" charset="0"/>
              </a:rPr>
            </a:br>
            <a:r>
              <a:rPr lang="it-IT" sz="2000" b="1" dirty="0">
                <a:solidFill>
                  <a:srgbClr val="FF0000"/>
                </a:solidFill>
                <a:latin typeface="Baskerville Old Face" pitchFamily="18" charset="0"/>
              </a:rPr>
              <a:t>Le imprese e i cambiamenti geopolitici mondiali</a:t>
            </a:r>
            <a:endParaRPr lang="it-IT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8" name="Indietro o precedente 7">
            <a:hlinkClick r:id="" action="ppaction://hlinkshowjump?jump=previousslide" highlightClick="1"/>
          </p:cNvPr>
          <p:cNvSpPr/>
          <p:nvPr/>
        </p:nvSpPr>
        <p:spPr>
          <a:xfrm>
            <a:off x="5326063" y="6000768"/>
            <a:ext cx="323850" cy="32385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6189663" y="6000768"/>
            <a:ext cx="323850" cy="3238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Ritorno 9">
            <a:hlinkClick r:id="rId2" action="ppaction://hlinksldjump" highlightClick="1"/>
          </p:cNvPr>
          <p:cNvSpPr/>
          <p:nvPr/>
        </p:nvSpPr>
        <p:spPr>
          <a:xfrm>
            <a:off x="7197725" y="6000768"/>
            <a:ext cx="323850" cy="3238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1509" name="CasellaDiTesto 10"/>
          <p:cNvSpPr txBox="1">
            <a:spLocks noChangeArrowheads="1"/>
          </p:cNvSpPr>
          <p:nvPr/>
        </p:nvSpPr>
        <p:spPr bwMode="auto">
          <a:xfrm>
            <a:off x="7092950" y="6408755"/>
            <a:ext cx="1682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rgbClr val="52CAFE"/>
                </a:solidFill>
              </a:rPr>
              <a:t>Inizio modulo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85720" y="928670"/>
            <a:ext cx="864399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it-IT" sz="2800" dirty="0" smtClean="0"/>
              <a:t>La </a:t>
            </a:r>
            <a:r>
              <a:rPr lang="it-IT" sz="2800" b="1" dirty="0" smtClean="0">
                <a:solidFill>
                  <a:srgbClr val="FF0000"/>
                </a:solidFill>
              </a:rPr>
              <a:t>Geopolitica</a:t>
            </a:r>
            <a:r>
              <a:rPr lang="it-IT" sz="2800" dirty="0" smtClean="0">
                <a:solidFill>
                  <a:srgbClr val="FF0000"/>
                </a:solidFill>
              </a:rPr>
              <a:t>  </a:t>
            </a:r>
            <a:r>
              <a:rPr lang="it-IT" sz="2800" dirty="0" smtClean="0"/>
              <a:t>è una </a:t>
            </a:r>
            <a:r>
              <a:rPr lang="it-IT" sz="2800" dirty="0" smtClean="0"/>
              <a:t>parola di </a:t>
            </a:r>
            <a:r>
              <a:rPr lang="it-IT" sz="2800" b="1" dirty="0" smtClean="0"/>
              <a:t>moda.</a:t>
            </a:r>
            <a:r>
              <a:rPr lang="it-IT" sz="2800" dirty="0" smtClean="0"/>
              <a:t> </a:t>
            </a:r>
            <a:r>
              <a:rPr lang="it-IT" sz="2800" dirty="0" smtClean="0"/>
              <a:t>Imprenditori, finanzieri e politici </a:t>
            </a:r>
            <a:r>
              <a:rPr lang="it-IT" sz="2800" dirty="0" smtClean="0"/>
              <a:t>discettano di “rischio geopolitico</a:t>
            </a:r>
            <a:r>
              <a:rPr lang="it-IT" sz="2800" dirty="0" smtClean="0"/>
              <a:t>”. </a:t>
            </a:r>
            <a:r>
              <a:rPr lang="it-IT" sz="2800" b="1" dirty="0" smtClean="0"/>
              <a:t>La </a:t>
            </a:r>
            <a:r>
              <a:rPr lang="it-IT" sz="2800" b="1" dirty="0" smtClean="0"/>
              <a:t>geopolitica analizza conflitti di potere in spazi determinati</a:t>
            </a:r>
            <a:r>
              <a:rPr lang="it-IT" sz="2800" dirty="0" smtClean="0"/>
              <a:t>. Per questo incrocia nel suo ragionamento competenze e discipline diverse: dalla storia alla geografia, dall’antropologia all’economia e altre ancora. Non è scienza: non possiede leggi, non dispone di facoltà predittive. È </a:t>
            </a:r>
            <a:r>
              <a:rPr lang="it-IT" sz="2800" dirty="0" smtClean="0"/>
              <a:t>lo studio </a:t>
            </a:r>
            <a:r>
              <a:rPr lang="it-IT" sz="2800" dirty="0" smtClean="0"/>
              <a:t>di casi </a:t>
            </a:r>
            <a:r>
              <a:rPr lang="it-IT" sz="2800" dirty="0" smtClean="0"/>
              <a:t>specifici:  il flusso dei migranti – la distribuzione delle risorse e i relativi flussi tra zone e paesi diversi – l’incidenza sulle politiche ambientali</a:t>
            </a:r>
          </a:p>
          <a:p>
            <a:pPr algn="just"/>
            <a:endParaRPr lang="it-IT" sz="28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8172400" y="6309320"/>
            <a:ext cx="648072" cy="4290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80" name="Picture 4" descr="Lim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357826"/>
            <a:ext cx="264795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a di Laura Canal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62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2119</Words>
  <Application>Microsoft Office PowerPoint</Application>
  <PresentationFormat>Presentazione su schermo (4:3)</PresentationFormat>
  <Paragraphs>342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  <vt:variant>
        <vt:lpstr>Presentazioni personalizzate</vt:lpstr>
      </vt:variant>
      <vt:variant>
        <vt:i4>4</vt:i4>
      </vt:variant>
    </vt:vector>
  </HeadingPairs>
  <TitlesOfParts>
    <vt:vector size="35" baseType="lpstr">
      <vt:lpstr>Struttura predefinita</vt:lpstr>
      <vt:lpstr>Personalizza struttura</vt:lpstr>
      <vt:lpstr>Modulo A L’organizzazione e la gestione dell’impresa</vt:lpstr>
      <vt:lpstr>Modulo A L’organizzazione e la gestione dell’impresa</vt:lpstr>
      <vt:lpstr>Azienda/Impresa</vt:lpstr>
      <vt:lpstr>Modulo A – Lezione  1 Le imprese e i cambiamenti geopolitici mondiali</vt:lpstr>
      <vt:lpstr>Modulo A – Lezione  1 Le imprese e i cambiamenti geopolitici mondiali</vt:lpstr>
      <vt:lpstr>Modulo A – Lezione  1 Le imprese e i cambiamenti geopolitici mondiali</vt:lpstr>
      <vt:lpstr>Modulo A – Lezione  1 Le imprese e i cambiamenti geopolitici mondiali</vt:lpstr>
      <vt:lpstr>Modulo A – Lezione  1 Le imprese e i cambiamenti geopolitici mondiali</vt:lpstr>
      <vt:lpstr>Diapositiva 9</vt:lpstr>
      <vt:lpstr>Diapositiva 10</vt:lpstr>
      <vt:lpstr>Modulo A – Lezione  1 Le imprese e i cambiamenti geopolitici mondiali</vt:lpstr>
      <vt:lpstr>Modulo A – Lezione  1 Le imprese e i cambiamenti geopolitici mondiali</vt:lpstr>
      <vt:lpstr>Modulo A – Lezione  1 Le imprese e i cambiamenti geopolitici mondiali</vt:lpstr>
      <vt:lpstr>Modulo A – Lezione  1 Le imprese e i cambiamenti geopolitici mondiali</vt:lpstr>
      <vt:lpstr>Modulo A – Lezione  2 Le scelte imprenditoriali </vt:lpstr>
      <vt:lpstr>Modulo A – Lezione  2 Le scelte imprenditoriali </vt:lpstr>
      <vt:lpstr>Modulo A – Lezione  2 Le scelte imprenditoriali </vt:lpstr>
      <vt:lpstr>Modulo A – Lezione  2 Le scelte imprenditoriali 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A – Lezione  3 L’organizzazione aziendale</vt:lpstr>
      <vt:lpstr>Modulo C - Lezione 1</vt:lpstr>
      <vt:lpstr>Modulo C - Lezione 2</vt:lpstr>
      <vt:lpstr>Modulo C - Lezione 3</vt:lpstr>
      <vt:lpstr>Modulo C - Lezione 4</vt:lpstr>
    </vt:vector>
  </TitlesOfParts>
  <Company>RCS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sconosciuto</dc:creator>
  <cp:lastModifiedBy>Bonacci</cp:lastModifiedBy>
  <cp:revision>484</cp:revision>
  <cp:lastPrinted>2013-07-24T07:27:47Z</cp:lastPrinted>
  <dcterms:created xsi:type="dcterms:W3CDTF">2012-11-28T17:53:33Z</dcterms:created>
  <dcterms:modified xsi:type="dcterms:W3CDTF">2019-10-04T09:46:12Z</dcterms:modified>
</cp:coreProperties>
</file>