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3" r:id="rId2"/>
    <p:sldId id="274" r:id="rId3"/>
    <p:sldId id="275" r:id="rId4"/>
    <p:sldId id="276" r:id="rId5"/>
    <p:sldId id="277" r:id="rId6"/>
    <p:sldId id="305" r:id="rId7"/>
    <p:sldId id="307" r:id="rId8"/>
    <p:sldId id="278" r:id="rId9"/>
    <p:sldId id="313" r:id="rId10"/>
    <p:sldId id="314" r:id="rId11"/>
    <p:sldId id="315" r:id="rId12"/>
    <p:sldId id="329" r:id="rId13"/>
    <p:sldId id="316" r:id="rId14"/>
    <p:sldId id="317" r:id="rId15"/>
    <p:sldId id="319" r:id="rId16"/>
    <p:sldId id="330" r:id="rId17"/>
    <p:sldId id="322" r:id="rId18"/>
    <p:sldId id="285" r:id="rId19"/>
    <p:sldId id="286" r:id="rId20"/>
    <p:sldId id="287" r:id="rId21"/>
    <p:sldId id="323" r:id="rId22"/>
    <p:sldId id="324" r:id="rId23"/>
    <p:sldId id="325" r:id="rId24"/>
    <p:sldId id="326" r:id="rId25"/>
    <p:sldId id="327" r:id="rId26"/>
    <p:sldId id="328" r:id="rId2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  <a:srgbClr val="FF9900"/>
    <a:srgbClr val="FF7979"/>
    <a:srgbClr val="66FF99"/>
    <a:srgbClr val="56ADFE"/>
    <a:srgbClr val="49B8E8"/>
    <a:srgbClr val="4DBFF0"/>
    <a:srgbClr val="52CAFE"/>
    <a:srgbClr val="003D67"/>
    <a:srgbClr val="003D9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le scuro 1 - Color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ile scuro 1 - Color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8657" autoAdjust="0"/>
  </p:normalViewPr>
  <p:slideViewPr>
    <p:cSldViewPr>
      <p:cViewPr>
        <p:scale>
          <a:sx n="100" d="100"/>
          <a:sy n="100" d="100"/>
        </p:scale>
        <p:origin x="392" y="748"/>
      </p:cViewPr>
      <p:guideLst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1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A5E01-FA11-45E2-A3BC-6E8CDADBEBE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1D16787-9E6E-48E4-B1B8-3F495875FC64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finanziamento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2348B9CF-E8F0-4C3B-B15D-0107F7E33EDB}" type="parTrans" cxnId="{61C5EC25-546A-4494-9803-5E37E084FF3D}">
      <dgm:prSet/>
      <dgm:spPr/>
      <dgm:t>
        <a:bodyPr/>
        <a:lstStyle/>
        <a:p>
          <a:endParaRPr lang="it-IT"/>
        </a:p>
      </dgm:t>
    </dgm:pt>
    <dgm:pt modelId="{19FA3DBE-B9E3-467D-A7F4-D8BCCD8F2885}" type="sibTrans" cxnId="{61C5EC25-546A-4494-9803-5E37E084FF3D}">
      <dgm:prSet/>
      <dgm:spPr/>
      <dgm:t>
        <a:bodyPr/>
        <a:lstStyle/>
        <a:p>
          <a:endParaRPr lang="it-IT"/>
        </a:p>
      </dgm:t>
    </dgm:pt>
    <dgm:pt modelId="{42525782-E4FD-4F2B-A02C-398E8A34ECED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investimento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A7B8FE89-D5E8-4901-B0AE-7D581D4911CF}" type="parTrans" cxnId="{8345DE37-94D2-457D-9E5C-1712550C66B4}">
      <dgm:prSet/>
      <dgm:spPr/>
      <dgm:t>
        <a:bodyPr/>
        <a:lstStyle/>
        <a:p>
          <a:endParaRPr lang="it-IT"/>
        </a:p>
      </dgm:t>
    </dgm:pt>
    <dgm:pt modelId="{A6BDC8D7-FC42-4563-939E-5C4958F2D3A7}" type="sibTrans" cxnId="{8345DE37-94D2-457D-9E5C-1712550C66B4}">
      <dgm:prSet/>
      <dgm:spPr/>
      <dgm:t>
        <a:bodyPr/>
        <a:lstStyle/>
        <a:p>
          <a:endParaRPr lang="it-IT"/>
        </a:p>
      </dgm:t>
    </dgm:pt>
    <dgm:pt modelId="{5913F14F-8582-4E3B-8B2C-FD538F1EA7B7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trasformazione tecnico–economica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7A4FF445-88DD-422E-B64E-D6ECC14CDBC5}" type="parTrans" cxnId="{C18409D9-B516-43D9-89A4-67B59AA88B45}">
      <dgm:prSet/>
      <dgm:spPr/>
      <dgm:t>
        <a:bodyPr/>
        <a:lstStyle/>
        <a:p>
          <a:endParaRPr lang="it-IT"/>
        </a:p>
      </dgm:t>
    </dgm:pt>
    <dgm:pt modelId="{A4428277-DCA9-4696-8BB7-3CB7220B6165}" type="sibTrans" cxnId="{C18409D9-B516-43D9-89A4-67B59AA88B45}">
      <dgm:prSet/>
      <dgm:spPr/>
      <dgm:t>
        <a:bodyPr/>
        <a:lstStyle/>
        <a:p>
          <a:endParaRPr lang="it-IT"/>
        </a:p>
      </dgm:t>
    </dgm:pt>
    <dgm:pt modelId="{48D04ED8-22EA-4252-9925-D5FA30F1F53F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disinvestimento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8BB21669-8E2F-40DA-BFA8-D4A39AE3C762}" type="parTrans" cxnId="{670AC331-01FB-41A8-9E47-2926AC090E91}">
      <dgm:prSet/>
      <dgm:spPr/>
      <dgm:t>
        <a:bodyPr/>
        <a:lstStyle/>
        <a:p>
          <a:endParaRPr lang="it-IT"/>
        </a:p>
      </dgm:t>
    </dgm:pt>
    <dgm:pt modelId="{4293561B-D907-4B6B-B4D6-00745D0FE194}" type="sibTrans" cxnId="{670AC331-01FB-41A8-9E47-2926AC090E91}">
      <dgm:prSet/>
      <dgm:spPr/>
      <dgm:t>
        <a:bodyPr/>
        <a:lstStyle/>
        <a:p>
          <a:endParaRPr lang="it-IT"/>
        </a:p>
      </dgm:t>
    </dgm:pt>
    <dgm:pt modelId="{BDDF7B42-5DB1-4CF3-9C3E-B7AD9BE4744C}" type="pres">
      <dgm:prSet presAssocID="{ABBA5E01-FA11-45E2-A3BC-6E8CDADBEB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1B02139-7A17-474A-9205-908593AAF6E3}" type="pres">
      <dgm:prSet presAssocID="{21D16787-9E6E-48E4-B1B8-3F495875FC64}" presName="parentLin" presStyleCnt="0"/>
      <dgm:spPr/>
    </dgm:pt>
    <dgm:pt modelId="{A885E674-A98D-4A0D-AA4D-FC9DB3D290AD}" type="pres">
      <dgm:prSet presAssocID="{21D16787-9E6E-48E4-B1B8-3F495875FC64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F794B809-4871-4BFE-9905-054FC0E1283B}" type="pres">
      <dgm:prSet presAssocID="{21D16787-9E6E-48E4-B1B8-3F495875FC6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F674CC-9FEC-487C-890A-205CE9F93A4C}" type="pres">
      <dgm:prSet presAssocID="{21D16787-9E6E-48E4-B1B8-3F495875FC64}" presName="negativeSpace" presStyleCnt="0"/>
      <dgm:spPr/>
    </dgm:pt>
    <dgm:pt modelId="{CA6C16E5-6CE7-4E50-9426-726FF0915BE8}" type="pres">
      <dgm:prSet presAssocID="{21D16787-9E6E-48E4-B1B8-3F495875FC64}" presName="childText" presStyleLbl="conFgAcc1" presStyleIdx="0" presStyleCnt="4">
        <dgm:presLayoutVars>
          <dgm:bulletEnabled val="1"/>
        </dgm:presLayoutVars>
      </dgm:prSet>
      <dgm:spPr/>
    </dgm:pt>
    <dgm:pt modelId="{ADD4A85B-941D-4199-8BF2-C0863916F122}" type="pres">
      <dgm:prSet presAssocID="{19FA3DBE-B9E3-467D-A7F4-D8BCCD8F2885}" presName="spaceBetweenRectangles" presStyleCnt="0"/>
      <dgm:spPr/>
    </dgm:pt>
    <dgm:pt modelId="{A632F277-7825-42A0-B03B-E81F66A3A4AA}" type="pres">
      <dgm:prSet presAssocID="{42525782-E4FD-4F2B-A02C-398E8A34ECED}" presName="parentLin" presStyleCnt="0"/>
      <dgm:spPr/>
    </dgm:pt>
    <dgm:pt modelId="{11DFA43D-8C6C-45A5-A243-633A16741122}" type="pres">
      <dgm:prSet presAssocID="{42525782-E4FD-4F2B-A02C-398E8A34ECED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755E0157-D331-4AC1-874A-122CF6F09836}" type="pres">
      <dgm:prSet presAssocID="{42525782-E4FD-4F2B-A02C-398E8A34ECE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FFB6416-FA2D-473F-B117-0563B4D385A1}" type="pres">
      <dgm:prSet presAssocID="{42525782-E4FD-4F2B-A02C-398E8A34ECED}" presName="negativeSpace" presStyleCnt="0"/>
      <dgm:spPr/>
    </dgm:pt>
    <dgm:pt modelId="{8D6C8E38-D521-4DB2-8445-4AD6235ABE40}" type="pres">
      <dgm:prSet presAssocID="{42525782-E4FD-4F2B-A02C-398E8A34ECED}" presName="childText" presStyleLbl="conFgAcc1" presStyleIdx="1" presStyleCnt="4">
        <dgm:presLayoutVars>
          <dgm:bulletEnabled val="1"/>
        </dgm:presLayoutVars>
      </dgm:prSet>
      <dgm:spPr/>
    </dgm:pt>
    <dgm:pt modelId="{92E8DD08-15DF-436C-80D8-8D1416849933}" type="pres">
      <dgm:prSet presAssocID="{A6BDC8D7-FC42-4563-939E-5C4958F2D3A7}" presName="spaceBetweenRectangles" presStyleCnt="0"/>
      <dgm:spPr/>
    </dgm:pt>
    <dgm:pt modelId="{78FF7F54-DB66-4394-8448-B706FD10D5A8}" type="pres">
      <dgm:prSet presAssocID="{5913F14F-8582-4E3B-8B2C-FD538F1EA7B7}" presName="parentLin" presStyleCnt="0"/>
      <dgm:spPr/>
    </dgm:pt>
    <dgm:pt modelId="{AC82EA56-94AC-49E5-8BBE-EE62914CF244}" type="pres">
      <dgm:prSet presAssocID="{5913F14F-8582-4E3B-8B2C-FD538F1EA7B7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189B3753-D902-4341-A1E0-ECC3B9EEC463}" type="pres">
      <dgm:prSet presAssocID="{5913F14F-8582-4E3B-8B2C-FD538F1EA7B7}" presName="parentText" presStyleLbl="node1" presStyleIdx="2" presStyleCnt="4" custScaleX="9984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05A55C-317A-4596-95BF-2D6B748308E5}" type="pres">
      <dgm:prSet presAssocID="{5913F14F-8582-4E3B-8B2C-FD538F1EA7B7}" presName="negativeSpace" presStyleCnt="0"/>
      <dgm:spPr/>
    </dgm:pt>
    <dgm:pt modelId="{25CF2D48-3889-43E5-94AA-84C375D9CCD2}" type="pres">
      <dgm:prSet presAssocID="{5913F14F-8582-4E3B-8B2C-FD538F1EA7B7}" presName="childText" presStyleLbl="conFgAcc1" presStyleIdx="2" presStyleCnt="4">
        <dgm:presLayoutVars>
          <dgm:bulletEnabled val="1"/>
        </dgm:presLayoutVars>
      </dgm:prSet>
      <dgm:spPr/>
    </dgm:pt>
    <dgm:pt modelId="{0E93D2FF-3B3A-4EE0-A1CF-79570B1E50CF}" type="pres">
      <dgm:prSet presAssocID="{A4428277-DCA9-4696-8BB7-3CB7220B6165}" presName="spaceBetweenRectangles" presStyleCnt="0"/>
      <dgm:spPr/>
    </dgm:pt>
    <dgm:pt modelId="{9A68B3E3-94E5-4FCD-86A7-824E8F1988F4}" type="pres">
      <dgm:prSet presAssocID="{48D04ED8-22EA-4252-9925-D5FA30F1F53F}" presName="parentLin" presStyleCnt="0"/>
      <dgm:spPr/>
    </dgm:pt>
    <dgm:pt modelId="{6C9AE415-0F89-471F-AE10-63B3C31D4C2B}" type="pres">
      <dgm:prSet presAssocID="{48D04ED8-22EA-4252-9925-D5FA30F1F53F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22841D6C-C16C-4F84-B363-E92F69BC9DF8}" type="pres">
      <dgm:prSet presAssocID="{48D04ED8-22EA-4252-9925-D5FA30F1F53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641F171-26EB-49F0-B67E-DFBACF3253C9}" type="pres">
      <dgm:prSet presAssocID="{48D04ED8-22EA-4252-9925-D5FA30F1F53F}" presName="negativeSpace" presStyleCnt="0"/>
      <dgm:spPr/>
    </dgm:pt>
    <dgm:pt modelId="{24EC1577-6834-42BF-B71C-39CEC7055842}" type="pres">
      <dgm:prSet presAssocID="{48D04ED8-22EA-4252-9925-D5FA30F1F53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5297033-C7D2-43C1-A011-8D2236F3D853}" type="presOf" srcId="{48D04ED8-22EA-4252-9925-D5FA30F1F53F}" destId="{22841D6C-C16C-4F84-B363-E92F69BC9DF8}" srcOrd="1" destOrd="0" presId="urn:microsoft.com/office/officeart/2005/8/layout/list1"/>
    <dgm:cxn modelId="{A09A04CF-88F5-4C88-B3BA-246659341C4A}" type="presOf" srcId="{48D04ED8-22EA-4252-9925-D5FA30F1F53F}" destId="{6C9AE415-0F89-471F-AE10-63B3C31D4C2B}" srcOrd="0" destOrd="0" presId="urn:microsoft.com/office/officeart/2005/8/layout/list1"/>
    <dgm:cxn modelId="{0379EB1B-1779-47C6-B526-AE27C4D0F749}" type="presOf" srcId="{5913F14F-8582-4E3B-8B2C-FD538F1EA7B7}" destId="{189B3753-D902-4341-A1E0-ECC3B9EEC463}" srcOrd="1" destOrd="0" presId="urn:microsoft.com/office/officeart/2005/8/layout/list1"/>
    <dgm:cxn modelId="{670AC331-01FB-41A8-9E47-2926AC090E91}" srcId="{ABBA5E01-FA11-45E2-A3BC-6E8CDADBEBEA}" destId="{48D04ED8-22EA-4252-9925-D5FA30F1F53F}" srcOrd="3" destOrd="0" parTransId="{8BB21669-8E2F-40DA-BFA8-D4A39AE3C762}" sibTransId="{4293561B-D907-4B6B-B4D6-00745D0FE194}"/>
    <dgm:cxn modelId="{CE858E50-681C-4668-BD4F-619B858C6652}" type="presOf" srcId="{ABBA5E01-FA11-45E2-A3BC-6E8CDADBEBEA}" destId="{BDDF7B42-5DB1-4CF3-9C3E-B7AD9BE4744C}" srcOrd="0" destOrd="0" presId="urn:microsoft.com/office/officeart/2005/8/layout/list1"/>
    <dgm:cxn modelId="{A5A62BE7-AA2B-4B14-A125-FB0D00EB7DF8}" type="presOf" srcId="{42525782-E4FD-4F2B-A02C-398E8A34ECED}" destId="{755E0157-D331-4AC1-874A-122CF6F09836}" srcOrd="1" destOrd="0" presId="urn:microsoft.com/office/officeart/2005/8/layout/list1"/>
    <dgm:cxn modelId="{E7B076FF-6498-4AD4-9DF5-216C15956DCE}" type="presOf" srcId="{5913F14F-8582-4E3B-8B2C-FD538F1EA7B7}" destId="{AC82EA56-94AC-49E5-8BBE-EE62914CF244}" srcOrd="0" destOrd="0" presId="urn:microsoft.com/office/officeart/2005/8/layout/list1"/>
    <dgm:cxn modelId="{CA38FC18-A4CF-454F-AA07-F2979EA6ECCE}" type="presOf" srcId="{21D16787-9E6E-48E4-B1B8-3F495875FC64}" destId="{A885E674-A98D-4A0D-AA4D-FC9DB3D290AD}" srcOrd="0" destOrd="0" presId="urn:microsoft.com/office/officeart/2005/8/layout/list1"/>
    <dgm:cxn modelId="{CE5CCB37-FEC2-4C70-9774-096656A36D00}" type="presOf" srcId="{42525782-E4FD-4F2B-A02C-398E8A34ECED}" destId="{11DFA43D-8C6C-45A5-A243-633A16741122}" srcOrd="0" destOrd="0" presId="urn:microsoft.com/office/officeart/2005/8/layout/list1"/>
    <dgm:cxn modelId="{EDB5A729-2103-4DE1-A782-FF6C219C956B}" type="presOf" srcId="{21D16787-9E6E-48E4-B1B8-3F495875FC64}" destId="{F794B809-4871-4BFE-9905-054FC0E1283B}" srcOrd="1" destOrd="0" presId="urn:microsoft.com/office/officeart/2005/8/layout/list1"/>
    <dgm:cxn modelId="{C18409D9-B516-43D9-89A4-67B59AA88B45}" srcId="{ABBA5E01-FA11-45E2-A3BC-6E8CDADBEBEA}" destId="{5913F14F-8582-4E3B-8B2C-FD538F1EA7B7}" srcOrd="2" destOrd="0" parTransId="{7A4FF445-88DD-422E-B64E-D6ECC14CDBC5}" sibTransId="{A4428277-DCA9-4696-8BB7-3CB7220B6165}"/>
    <dgm:cxn modelId="{61C5EC25-546A-4494-9803-5E37E084FF3D}" srcId="{ABBA5E01-FA11-45E2-A3BC-6E8CDADBEBEA}" destId="{21D16787-9E6E-48E4-B1B8-3F495875FC64}" srcOrd="0" destOrd="0" parTransId="{2348B9CF-E8F0-4C3B-B15D-0107F7E33EDB}" sibTransId="{19FA3DBE-B9E3-467D-A7F4-D8BCCD8F2885}"/>
    <dgm:cxn modelId="{8345DE37-94D2-457D-9E5C-1712550C66B4}" srcId="{ABBA5E01-FA11-45E2-A3BC-6E8CDADBEBEA}" destId="{42525782-E4FD-4F2B-A02C-398E8A34ECED}" srcOrd="1" destOrd="0" parTransId="{A7B8FE89-D5E8-4901-B0AE-7D581D4911CF}" sibTransId="{A6BDC8D7-FC42-4563-939E-5C4958F2D3A7}"/>
    <dgm:cxn modelId="{9B3195A6-E9FF-427D-B6EA-1803E6B200F0}" type="presParOf" srcId="{BDDF7B42-5DB1-4CF3-9C3E-B7AD9BE4744C}" destId="{61B02139-7A17-474A-9205-908593AAF6E3}" srcOrd="0" destOrd="0" presId="urn:microsoft.com/office/officeart/2005/8/layout/list1"/>
    <dgm:cxn modelId="{5C8156C3-6998-4543-8E56-8C286ED51DB7}" type="presParOf" srcId="{61B02139-7A17-474A-9205-908593AAF6E3}" destId="{A885E674-A98D-4A0D-AA4D-FC9DB3D290AD}" srcOrd="0" destOrd="0" presId="urn:microsoft.com/office/officeart/2005/8/layout/list1"/>
    <dgm:cxn modelId="{D9334F9A-BE8C-4701-810F-C9B8E19EF67B}" type="presParOf" srcId="{61B02139-7A17-474A-9205-908593AAF6E3}" destId="{F794B809-4871-4BFE-9905-054FC0E1283B}" srcOrd="1" destOrd="0" presId="urn:microsoft.com/office/officeart/2005/8/layout/list1"/>
    <dgm:cxn modelId="{6D61ECED-329B-470E-AAA3-71219D7F7505}" type="presParOf" srcId="{BDDF7B42-5DB1-4CF3-9C3E-B7AD9BE4744C}" destId="{8CF674CC-9FEC-487C-890A-205CE9F93A4C}" srcOrd="1" destOrd="0" presId="urn:microsoft.com/office/officeart/2005/8/layout/list1"/>
    <dgm:cxn modelId="{87BB1862-C264-4F5C-BD7C-92A6126796E4}" type="presParOf" srcId="{BDDF7B42-5DB1-4CF3-9C3E-B7AD9BE4744C}" destId="{CA6C16E5-6CE7-4E50-9426-726FF0915BE8}" srcOrd="2" destOrd="0" presId="urn:microsoft.com/office/officeart/2005/8/layout/list1"/>
    <dgm:cxn modelId="{60E943C6-B62D-4B8D-A594-56BE076D9C22}" type="presParOf" srcId="{BDDF7B42-5DB1-4CF3-9C3E-B7AD9BE4744C}" destId="{ADD4A85B-941D-4199-8BF2-C0863916F122}" srcOrd="3" destOrd="0" presId="urn:microsoft.com/office/officeart/2005/8/layout/list1"/>
    <dgm:cxn modelId="{ADF43383-E168-4108-A8B5-344C394230E9}" type="presParOf" srcId="{BDDF7B42-5DB1-4CF3-9C3E-B7AD9BE4744C}" destId="{A632F277-7825-42A0-B03B-E81F66A3A4AA}" srcOrd="4" destOrd="0" presId="urn:microsoft.com/office/officeart/2005/8/layout/list1"/>
    <dgm:cxn modelId="{8B967225-B40C-4432-A51D-57C436B3D39F}" type="presParOf" srcId="{A632F277-7825-42A0-B03B-E81F66A3A4AA}" destId="{11DFA43D-8C6C-45A5-A243-633A16741122}" srcOrd="0" destOrd="0" presId="urn:microsoft.com/office/officeart/2005/8/layout/list1"/>
    <dgm:cxn modelId="{909435E4-AF76-4B41-8B8A-C68C77761FDC}" type="presParOf" srcId="{A632F277-7825-42A0-B03B-E81F66A3A4AA}" destId="{755E0157-D331-4AC1-874A-122CF6F09836}" srcOrd="1" destOrd="0" presId="urn:microsoft.com/office/officeart/2005/8/layout/list1"/>
    <dgm:cxn modelId="{E24A092B-1906-43B2-9D61-4427A25707BB}" type="presParOf" srcId="{BDDF7B42-5DB1-4CF3-9C3E-B7AD9BE4744C}" destId="{5FFB6416-FA2D-473F-B117-0563B4D385A1}" srcOrd="5" destOrd="0" presId="urn:microsoft.com/office/officeart/2005/8/layout/list1"/>
    <dgm:cxn modelId="{7309A8AD-67FB-4D8F-BE17-118485E998B0}" type="presParOf" srcId="{BDDF7B42-5DB1-4CF3-9C3E-B7AD9BE4744C}" destId="{8D6C8E38-D521-4DB2-8445-4AD6235ABE40}" srcOrd="6" destOrd="0" presId="urn:microsoft.com/office/officeart/2005/8/layout/list1"/>
    <dgm:cxn modelId="{F10835E6-2CC8-4C16-920C-AA8CED394127}" type="presParOf" srcId="{BDDF7B42-5DB1-4CF3-9C3E-B7AD9BE4744C}" destId="{92E8DD08-15DF-436C-80D8-8D1416849933}" srcOrd="7" destOrd="0" presId="urn:microsoft.com/office/officeart/2005/8/layout/list1"/>
    <dgm:cxn modelId="{87994393-5A57-4EE2-9D3C-6514236BF518}" type="presParOf" srcId="{BDDF7B42-5DB1-4CF3-9C3E-B7AD9BE4744C}" destId="{78FF7F54-DB66-4394-8448-B706FD10D5A8}" srcOrd="8" destOrd="0" presId="urn:microsoft.com/office/officeart/2005/8/layout/list1"/>
    <dgm:cxn modelId="{27452ADE-9CE7-4B81-8F2A-FC3EB69E51FE}" type="presParOf" srcId="{78FF7F54-DB66-4394-8448-B706FD10D5A8}" destId="{AC82EA56-94AC-49E5-8BBE-EE62914CF244}" srcOrd="0" destOrd="0" presId="urn:microsoft.com/office/officeart/2005/8/layout/list1"/>
    <dgm:cxn modelId="{0079FA85-2F3B-456B-8FAE-4F354EEBB37B}" type="presParOf" srcId="{78FF7F54-DB66-4394-8448-B706FD10D5A8}" destId="{189B3753-D902-4341-A1E0-ECC3B9EEC463}" srcOrd="1" destOrd="0" presId="urn:microsoft.com/office/officeart/2005/8/layout/list1"/>
    <dgm:cxn modelId="{20FBE546-366F-4E88-BA9A-256D5EC5B095}" type="presParOf" srcId="{BDDF7B42-5DB1-4CF3-9C3E-B7AD9BE4744C}" destId="{B905A55C-317A-4596-95BF-2D6B748308E5}" srcOrd="9" destOrd="0" presId="urn:microsoft.com/office/officeart/2005/8/layout/list1"/>
    <dgm:cxn modelId="{4DAD9BCB-9764-4F15-BF7E-82C7E4649788}" type="presParOf" srcId="{BDDF7B42-5DB1-4CF3-9C3E-B7AD9BE4744C}" destId="{25CF2D48-3889-43E5-94AA-84C375D9CCD2}" srcOrd="10" destOrd="0" presId="urn:microsoft.com/office/officeart/2005/8/layout/list1"/>
    <dgm:cxn modelId="{46FCE3E3-CE02-422E-A694-F5E1962C9592}" type="presParOf" srcId="{BDDF7B42-5DB1-4CF3-9C3E-B7AD9BE4744C}" destId="{0E93D2FF-3B3A-4EE0-A1CF-79570B1E50CF}" srcOrd="11" destOrd="0" presId="urn:microsoft.com/office/officeart/2005/8/layout/list1"/>
    <dgm:cxn modelId="{BCDF62D1-84DE-47E7-B383-7A34214AF1B9}" type="presParOf" srcId="{BDDF7B42-5DB1-4CF3-9C3E-B7AD9BE4744C}" destId="{9A68B3E3-94E5-4FCD-86A7-824E8F1988F4}" srcOrd="12" destOrd="0" presId="urn:microsoft.com/office/officeart/2005/8/layout/list1"/>
    <dgm:cxn modelId="{2A6DEA88-51A9-498E-BCEF-9A55F6A78CD1}" type="presParOf" srcId="{9A68B3E3-94E5-4FCD-86A7-824E8F1988F4}" destId="{6C9AE415-0F89-471F-AE10-63B3C31D4C2B}" srcOrd="0" destOrd="0" presId="urn:microsoft.com/office/officeart/2005/8/layout/list1"/>
    <dgm:cxn modelId="{D0A8953D-3D2F-4157-BA26-0D5EEA968D8C}" type="presParOf" srcId="{9A68B3E3-94E5-4FCD-86A7-824E8F1988F4}" destId="{22841D6C-C16C-4F84-B363-E92F69BC9DF8}" srcOrd="1" destOrd="0" presId="urn:microsoft.com/office/officeart/2005/8/layout/list1"/>
    <dgm:cxn modelId="{E3E01888-8CFD-47EC-ACE4-7F42C465D694}" type="presParOf" srcId="{BDDF7B42-5DB1-4CF3-9C3E-B7AD9BE4744C}" destId="{7641F171-26EB-49F0-B67E-DFBACF3253C9}" srcOrd="13" destOrd="0" presId="urn:microsoft.com/office/officeart/2005/8/layout/list1"/>
    <dgm:cxn modelId="{F977C02C-A143-40F7-8772-E0D7C5EA385A}" type="presParOf" srcId="{BDDF7B42-5DB1-4CF3-9C3E-B7AD9BE4744C}" destId="{24EC1577-6834-42BF-B71C-39CEC705584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703D980-828B-4B19-910D-5B291C1C9B9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259CFD8-363B-4472-8389-3CF92105C888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immobilizzazioni immateriali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A182DACD-680B-4067-B1BA-F47540D96476}" type="parTrans" cxnId="{C2141FF8-E80D-4486-890C-1E88019C30DA}">
      <dgm:prSet/>
      <dgm:spPr/>
      <dgm:t>
        <a:bodyPr/>
        <a:lstStyle/>
        <a:p>
          <a:endParaRPr lang="it-IT"/>
        </a:p>
      </dgm:t>
    </dgm:pt>
    <dgm:pt modelId="{F2C4AB94-79A8-4926-861E-3FBADD39BC47}" type="sibTrans" cxnId="{C2141FF8-E80D-4486-890C-1E88019C30DA}">
      <dgm:prSet/>
      <dgm:spPr/>
      <dgm:t>
        <a:bodyPr/>
        <a:lstStyle/>
        <a:p>
          <a:endParaRPr lang="it-IT"/>
        </a:p>
      </dgm:t>
    </dgm:pt>
    <dgm:pt modelId="{07DAFC26-3EA8-4737-A938-58BB2162063B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immobilizzazioni materiali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291F5B1C-F158-4E9A-B07E-D74D5F92A7A8}" type="parTrans" cxnId="{7C62C564-4392-419B-A4DC-18DF57C9929A}">
      <dgm:prSet/>
      <dgm:spPr/>
      <dgm:t>
        <a:bodyPr/>
        <a:lstStyle/>
        <a:p>
          <a:endParaRPr lang="it-IT"/>
        </a:p>
      </dgm:t>
    </dgm:pt>
    <dgm:pt modelId="{B3B04FF8-648F-4BC0-B20D-4820F28888F2}" type="sibTrans" cxnId="{7C62C564-4392-419B-A4DC-18DF57C9929A}">
      <dgm:prSet/>
      <dgm:spPr/>
      <dgm:t>
        <a:bodyPr/>
        <a:lstStyle/>
        <a:p>
          <a:endParaRPr lang="it-IT"/>
        </a:p>
      </dgm:t>
    </dgm:pt>
    <dgm:pt modelId="{8AB05606-0EDA-41D7-86D0-B3E82C804461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immobilizzazioni finanziarie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EC2922D5-1F95-4106-B5D1-9A35C5D6CA83}" type="parTrans" cxnId="{F86E754D-C10A-43A7-966A-D57F699DD1CA}">
      <dgm:prSet/>
      <dgm:spPr/>
      <dgm:t>
        <a:bodyPr/>
        <a:lstStyle/>
        <a:p>
          <a:endParaRPr lang="it-IT"/>
        </a:p>
      </dgm:t>
    </dgm:pt>
    <dgm:pt modelId="{5AC7A0C5-5E4E-47FE-A8FD-A8F7F1C628FC}" type="sibTrans" cxnId="{F86E754D-C10A-43A7-966A-D57F699DD1CA}">
      <dgm:prSet/>
      <dgm:spPr/>
      <dgm:t>
        <a:bodyPr/>
        <a:lstStyle/>
        <a:p>
          <a:endParaRPr lang="it-IT"/>
        </a:p>
      </dgm:t>
    </dgm:pt>
    <dgm:pt modelId="{F1907B5C-4FA9-4829-A7A4-C497E2AE7949}" type="pres">
      <dgm:prSet presAssocID="{5703D980-828B-4B19-910D-5B291C1C9B9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ABF3690-0735-4A88-B971-688760DC0583}" type="pres">
      <dgm:prSet presAssocID="{7259CFD8-363B-4472-8389-3CF92105C888}" presName="node" presStyleLbl="node1" presStyleIdx="0" presStyleCnt="3" custScaleX="76177" custScaleY="4743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8FDD93-7C2D-4B62-9761-411D20EE8BD3}" type="pres">
      <dgm:prSet presAssocID="{F2C4AB94-79A8-4926-861E-3FBADD39BC47}" presName="sibTrans" presStyleCnt="0"/>
      <dgm:spPr/>
    </dgm:pt>
    <dgm:pt modelId="{78209926-ACAA-41A9-A76A-4987C00B3F16}" type="pres">
      <dgm:prSet presAssocID="{07DAFC26-3EA8-4737-A938-58BB2162063B}" presName="node" presStyleLbl="node1" presStyleIdx="1" presStyleCnt="3" custScaleX="82686" custScaleY="5847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4AE6461-2111-4486-884C-8B834DD0012B}" type="pres">
      <dgm:prSet presAssocID="{B3B04FF8-648F-4BC0-B20D-4820F28888F2}" presName="sibTrans" presStyleCnt="0"/>
      <dgm:spPr/>
    </dgm:pt>
    <dgm:pt modelId="{CE8BF9A1-D644-4D9E-8EE8-60EDDACA2DB5}" type="pres">
      <dgm:prSet presAssocID="{8AB05606-0EDA-41D7-86D0-B3E82C804461}" presName="node" presStyleLbl="node1" presStyleIdx="2" presStyleCnt="3" custScaleX="76177" custScaleY="5283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5633E75-9B5B-4A2E-98CB-397A6085733C}" type="presOf" srcId="{5703D980-828B-4B19-910D-5B291C1C9B9B}" destId="{F1907B5C-4FA9-4829-A7A4-C497E2AE7949}" srcOrd="0" destOrd="0" presId="urn:microsoft.com/office/officeart/2005/8/layout/default#1"/>
    <dgm:cxn modelId="{E37AAC25-E722-42FF-971B-05CB976FF766}" type="presOf" srcId="{07DAFC26-3EA8-4737-A938-58BB2162063B}" destId="{78209926-ACAA-41A9-A76A-4987C00B3F16}" srcOrd="0" destOrd="0" presId="urn:microsoft.com/office/officeart/2005/8/layout/default#1"/>
    <dgm:cxn modelId="{C2141FF8-E80D-4486-890C-1E88019C30DA}" srcId="{5703D980-828B-4B19-910D-5B291C1C9B9B}" destId="{7259CFD8-363B-4472-8389-3CF92105C888}" srcOrd="0" destOrd="0" parTransId="{A182DACD-680B-4067-B1BA-F47540D96476}" sibTransId="{F2C4AB94-79A8-4926-861E-3FBADD39BC47}"/>
    <dgm:cxn modelId="{8090324E-FCC7-4717-A6FB-55EF5E9862CE}" type="presOf" srcId="{7259CFD8-363B-4472-8389-3CF92105C888}" destId="{AABF3690-0735-4A88-B971-688760DC0583}" srcOrd="0" destOrd="0" presId="urn:microsoft.com/office/officeart/2005/8/layout/default#1"/>
    <dgm:cxn modelId="{F86E754D-C10A-43A7-966A-D57F699DD1CA}" srcId="{5703D980-828B-4B19-910D-5B291C1C9B9B}" destId="{8AB05606-0EDA-41D7-86D0-B3E82C804461}" srcOrd="2" destOrd="0" parTransId="{EC2922D5-1F95-4106-B5D1-9A35C5D6CA83}" sibTransId="{5AC7A0C5-5E4E-47FE-A8FD-A8F7F1C628FC}"/>
    <dgm:cxn modelId="{89A6548E-85E7-4B96-9B4E-6D86397797F9}" type="presOf" srcId="{8AB05606-0EDA-41D7-86D0-B3E82C804461}" destId="{CE8BF9A1-D644-4D9E-8EE8-60EDDACA2DB5}" srcOrd="0" destOrd="0" presId="urn:microsoft.com/office/officeart/2005/8/layout/default#1"/>
    <dgm:cxn modelId="{7C62C564-4392-419B-A4DC-18DF57C9929A}" srcId="{5703D980-828B-4B19-910D-5B291C1C9B9B}" destId="{07DAFC26-3EA8-4737-A938-58BB2162063B}" srcOrd="1" destOrd="0" parTransId="{291F5B1C-F158-4E9A-B07E-D74D5F92A7A8}" sibTransId="{B3B04FF8-648F-4BC0-B20D-4820F28888F2}"/>
    <dgm:cxn modelId="{BADB6935-68A7-49F0-8A13-76016A0F0D19}" type="presParOf" srcId="{F1907B5C-4FA9-4829-A7A4-C497E2AE7949}" destId="{AABF3690-0735-4A88-B971-688760DC0583}" srcOrd="0" destOrd="0" presId="urn:microsoft.com/office/officeart/2005/8/layout/default#1"/>
    <dgm:cxn modelId="{5A980302-8168-4DE7-B4E9-C0884BD0890A}" type="presParOf" srcId="{F1907B5C-4FA9-4829-A7A4-C497E2AE7949}" destId="{B18FDD93-7C2D-4B62-9761-411D20EE8BD3}" srcOrd="1" destOrd="0" presId="urn:microsoft.com/office/officeart/2005/8/layout/default#1"/>
    <dgm:cxn modelId="{E37F1854-6768-4354-93CB-D812E4A8ED62}" type="presParOf" srcId="{F1907B5C-4FA9-4829-A7A4-C497E2AE7949}" destId="{78209926-ACAA-41A9-A76A-4987C00B3F16}" srcOrd="2" destOrd="0" presId="urn:microsoft.com/office/officeart/2005/8/layout/default#1"/>
    <dgm:cxn modelId="{EBE30ED4-83DA-4DB4-97E9-EF645C6913DA}" type="presParOf" srcId="{F1907B5C-4FA9-4829-A7A4-C497E2AE7949}" destId="{14AE6461-2111-4486-884C-8B834DD0012B}" srcOrd="3" destOrd="0" presId="urn:microsoft.com/office/officeart/2005/8/layout/default#1"/>
    <dgm:cxn modelId="{BCE542AC-EE26-42CA-8557-DC57D63A6195}" type="presParOf" srcId="{F1907B5C-4FA9-4829-A7A4-C497E2AE7949}" destId="{CE8BF9A1-D644-4D9E-8EE8-60EDDACA2DB5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03D980-828B-4B19-910D-5B291C1C9B9B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259CFD8-363B-4472-8389-3CF92105C888}">
      <dgm:prSet phldrT="[Testo]" custT="1"/>
      <dgm:spPr/>
      <dgm:t>
        <a:bodyPr/>
        <a:lstStyle/>
        <a:p>
          <a:pPr algn="ctr"/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rimanenze di merci, materie  e prodotti destinati a essere venduti o utilizzati nella produzione 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A182DACD-680B-4067-B1BA-F47540D96476}" type="parTrans" cxnId="{C2141FF8-E80D-4486-890C-1E88019C30DA}">
      <dgm:prSet/>
      <dgm:spPr/>
      <dgm:t>
        <a:bodyPr/>
        <a:lstStyle/>
        <a:p>
          <a:endParaRPr lang="it-IT"/>
        </a:p>
      </dgm:t>
    </dgm:pt>
    <dgm:pt modelId="{F2C4AB94-79A8-4926-861E-3FBADD39BC47}" type="sibTrans" cxnId="{C2141FF8-E80D-4486-890C-1E88019C30DA}">
      <dgm:prSet/>
      <dgm:spPr/>
      <dgm:t>
        <a:bodyPr/>
        <a:lstStyle/>
        <a:p>
          <a:endParaRPr lang="it-IT"/>
        </a:p>
      </dgm:t>
    </dgm:pt>
    <dgm:pt modelId="{07DAFC26-3EA8-4737-A938-58BB2162063B}">
      <dgm:prSet phldrT="[Testo]" custT="1"/>
      <dgm:spPr/>
      <dgm:t>
        <a:bodyPr/>
        <a:lstStyle/>
        <a:p>
          <a:pPr algn="ctr"/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crediti che scadono entro i 12 mesi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291F5B1C-F158-4E9A-B07E-D74D5F92A7A8}" type="parTrans" cxnId="{7C62C564-4392-419B-A4DC-18DF57C9929A}">
      <dgm:prSet/>
      <dgm:spPr/>
      <dgm:t>
        <a:bodyPr/>
        <a:lstStyle/>
        <a:p>
          <a:endParaRPr lang="it-IT"/>
        </a:p>
      </dgm:t>
    </dgm:pt>
    <dgm:pt modelId="{B3B04FF8-648F-4BC0-B20D-4820F28888F2}" type="sibTrans" cxnId="{7C62C564-4392-419B-A4DC-18DF57C9929A}">
      <dgm:prSet/>
      <dgm:spPr/>
      <dgm:t>
        <a:bodyPr/>
        <a:lstStyle/>
        <a:p>
          <a:endParaRPr lang="it-IT"/>
        </a:p>
      </dgm:t>
    </dgm:pt>
    <dgm:pt modelId="{8AB05606-0EDA-41D7-86D0-B3E82C804461}">
      <dgm:prSet phldrT="[Testo]" custT="1"/>
      <dgm:spPr/>
      <dgm:t>
        <a:bodyPr/>
        <a:lstStyle/>
        <a:p>
          <a:pPr algn="ctr"/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attività</a:t>
          </a:r>
          <a:r>
            <a:rPr lang="it-IT" sz="1800" dirty="0" smtClean="0"/>
            <a:t> 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finanziarie che non costituiscono  immobilizzazioni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EC2922D5-1F95-4106-B5D1-9A35C5D6CA83}" type="parTrans" cxnId="{F86E754D-C10A-43A7-966A-D57F699DD1CA}">
      <dgm:prSet/>
      <dgm:spPr/>
      <dgm:t>
        <a:bodyPr/>
        <a:lstStyle/>
        <a:p>
          <a:endParaRPr lang="it-IT"/>
        </a:p>
      </dgm:t>
    </dgm:pt>
    <dgm:pt modelId="{5AC7A0C5-5E4E-47FE-A8FD-A8F7F1C628FC}" type="sibTrans" cxnId="{F86E754D-C10A-43A7-966A-D57F699DD1CA}">
      <dgm:prSet/>
      <dgm:spPr/>
      <dgm:t>
        <a:bodyPr/>
        <a:lstStyle/>
        <a:p>
          <a:endParaRPr lang="it-IT"/>
        </a:p>
      </dgm:t>
    </dgm:pt>
    <dgm:pt modelId="{AD2BEBBD-310A-42EE-8DC9-D91DAC2EFF97}">
      <dgm:prSet phldrT="[Testo]" custT="1"/>
      <dgm:spPr/>
      <dgm:t>
        <a:bodyPr/>
        <a:lstStyle/>
        <a:p>
          <a:pPr algn="ctr"/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disponibilità liquide 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6F18A498-2D20-4083-904A-377EBF622EEA}" type="parTrans" cxnId="{5FB05410-BA97-4369-9293-067F815C4052}">
      <dgm:prSet/>
      <dgm:spPr/>
      <dgm:t>
        <a:bodyPr/>
        <a:lstStyle/>
        <a:p>
          <a:endParaRPr lang="it-IT"/>
        </a:p>
      </dgm:t>
    </dgm:pt>
    <dgm:pt modelId="{0E359C80-EC9A-4F79-A38F-555325F9F7A3}" type="sibTrans" cxnId="{5FB05410-BA97-4369-9293-067F815C4052}">
      <dgm:prSet/>
      <dgm:spPr/>
      <dgm:t>
        <a:bodyPr/>
        <a:lstStyle/>
        <a:p>
          <a:endParaRPr lang="it-IT"/>
        </a:p>
      </dgm:t>
    </dgm:pt>
    <dgm:pt modelId="{F1907B5C-4FA9-4829-A7A4-C497E2AE7949}" type="pres">
      <dgm:prSet presAssocID="{5703D980-828B-4B19-910D-5B291C1C9B9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ABF3690-0735-4A88-B971-688760DC0583}" type="pres">
      <dgm:prSet presAssocID="{7259CFD8-363B-4472-8389-3CF92105C888}" presName="node" presStyleLbl="node1" presStyleIdx="0" presStyleCnt="4" custScaleX="113435" custScaleY="8674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8FDD93-7C2D-4B62-9761-411D20EE8BD3}" type="pres">
      <dgm:prSet presAssocID="{F2C4AB94-79A8-4926-861E-3FBADD39BC47}" presName="sibTrans" presStyleCnt="0"/>
      <dgm:spPr/>
    </dgm:pt>
    <dgm:pt modelId="{78209926-ACAA-41A9-A76A-4987C00B3F16}" type="pres">
      <dgm:prSet presAssocID="{07DAFC26-3EA8-4737-A938-58BB2162063B}" presName="node" presStyleLbl="node1" presStyleIdx="1" presStyleCnt="4" custScaleX="112632" custScaleY="58473" custLinFactNeighborY="-113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4AE6461-2111-4486-884C-8B834DD0012B}" type="pres">
      <dgm:prSet presAssocID="{B3B04FF8-648F-4BC0-B20D-4820F28888F2}" presName="sibTrans" presStyleCnt="0"/>
      <dgm:spPr/>
    </dgm:pt>
    <dgm:pt modelId="{CE8BF9A1-D644-4D9E-8EE8-60EDDACA2DB5}" type="pres">
      <dgm:prSet presAssocID="{8AB05606-0EDA-41D7-86D0-B3E82C804461}" presName="node" presStyleLbl="node1" presStyleIdx="2" presStyleCnt="4" custScaleX="115572" custScaleY="52836" custLinFactNeighborY="-191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9603FA-A521-4D4E-AE50-56BF8EB2EF9F}" type="pres">
      <dgm:prSet presAssocID="{5AC7A0C5-5E4E-47FE-A8FD-A8F7F1C628FC}" presName="sibTrans" presStyleCnt="0"/>
      <dgm:spPr/>
    </dgm:pt>
    <dgm:pt modelId="{C0317F14-6500-4772-A6D3-5C4B6D548F8A}" type="pres">
      <dgm:prSet presAssocID="{AD2BEBBD-310A-42EE-8DC9-D91DAC2EFF97}" presName="node" presStyleLbl="node1" presStyleIdx="3" presStyleCnt="4" custScaleX="112632" custScaleY="40366" custLinFactNeighborY="-2644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FB05410-BA97-4369-9293-067F815C4052}" srcId="{5703D980-828B-4B19-910D-5B291C1C9B9B}" destId="{AD2BEBBD-310A-42EE-8DC9-D91DAC2EFF97}" srcOrd="3" destOrd="0" parTransId="{6F18A498-2D20-4083-904A-377EBF622EEA}" sibTransId="{0E359C80-EC9A-4F79-A38F-555325F9F7A3}"/>
    <dgm:cxn modelId="{64F4AE7E-CB39-48CA-9F3F-48572B71FBDB}" type="presOf" srcId="{7259CFD8-363B-4472-8389-3CF92105C888}" destId="{AABF3690-0735-4A88-B971-688760DC0583}" srcOrd="0" destOrd="0" presId="urn:microsoft.com/office/officeart/2005/8/layout/default#2"/>
    <dgm:cxn modelId="{BA70283F-46EA-4719-8D10-161BD7FD26EF}" type="presOf" srcId="{8AB05606-0EDA-41D7-86D0-B3E82C804461}" destId="{CE8BF9A1-D644-4D9E-8EE8-60EDDACA2DB5}" srcOrd="0" destOrd="0" presId="urn:microsoft.com/office/officeart/2005/8/layout/default#2"/>
    <dgm:cxn modelId="{C2141FF8-E80D-4486-890C-1E88019C30DA}" srcId="{5703D980-828B-4B19-910D-5B291C1C9B9B}" destId="{7259CFD8-363B-4472-8389-3CF92105C888}" srcOrd="0" destOrd="0" parTransId="{A182DACD-680B-4067-B1BA-F47540D96476}" sibTransId="{F2C4AB94-79A8-4926-861E-3FBADD39BC47}"/>
    <dgm:cxn modelId="{0E5C219E-702C-4EEA-9E2A-843ECAD3E8BC}" type="presOf" srcId="{AD2BEBBD-310A-42EE-8DC9-D91DAC2EFF97}" destId="{C0317F14-6500-4772-A6D3-5C4B6D548F8A}" srcOrd="0" destOrd="0" presId="urn:microsoft.com/office/officeart/2005/8/layout/default#2"/>
    <dgm:cxn modelId="{EE681B74-7EA3-4536-A022-F013BAD3F767}" type="presOf" srcId="{07DAFC26-3EA8-4737-A938-58BB2162063B}" destId="{78209926-ACAA-41A9-A76A-4987C00B3F16}" srcOrd="0" destOrd="0" presId="urn:microsoft.com/office/officeart/2005/8/layout/default#2"/>
    <dgm:cxn modelId="{4B697CEF-BC49-44FA-8281-B130592CD1F5}" type="presOf" srcId="{5703D980-828B-4B19-910D-5B291C1C9B9B}" destId="{F1907B5C-4FA9-4829-A7A4-C497E2AE7949}" srcOrd="0" destOrd="0" presId="urn:microsoft.com/office/officeart/2005/8/layout/default#2"/>
    <dgm:cxn modelId="{F86E754D-C10A-43A7-966A-D57F699DD1CA}" srcId="{5703D980-828B-4B19-910D-5B291C1C9B9B}" destId="{8AB05606-0EDA-41D7-86D0-B3E82C804461}" srcOrd="2" destOrd="0" parTransId="{EC2922D5-1F95-4106-B5D1-9A35C5D6CA83}" sibTransId="{5AC7A0C5-5E4E-47FE-A8FD-A8F7F1C628FC}"/>
    <dgm:cxn modelId="{7C62C564-4392-419B-A4DC-18DF57C9929A}" srcId="{5703D980-828B-4B19-910D-5B291C1C9B9B}" destId="{07DAFC26-3EA8-4737-A938-58BB2162063B}" srcOrd="1" destOrd="0" parTransId="{291F5B1C-F158-4E9A-B07E-D74D5F92A7A8}" sibTransId="{B3B04FF8-648F-4BC0-B20D-4820F28888F2}"/>
    <dgm:cxn modelId="{387605B3-1139-47A2-B761-DFC6B64523B5}" type="presParOf" srcId="{F1907B5C-4FA9-4829-A7A4-C497E2AE7949}" destId="{AABF3690-0735-4A88-B971-688760DC0583}" srcOrd="0" destOrd="0" presId="urn:microsoft.com/office/officeart/2005/8/layout/default#2"/>
    <dgm:cxn modelId="{0E1F1BA8-CD26-432C-8697-05903D2EABA4}" type="presParOf" srcId="{F1907B5C-4FA9-4829-A7A4-C497E2AE7949}" destId="{B18FDD93-7C2D-4B62-9761-411D20EE8BD3}" srcOrd="1" destOrd="0" presId="urn:microsoft.com/office/officeart/2005/8/layout/default#2"/>
    <dgm:cxn modelId="{BF62C512-6284-41AB-83D7-47724753679E}" type="presParOf" srcId="{F1907B5C-4FA9-4829-A7A4-C497E2AE7949}" destId="{78209926-ACAA-41A9-A76A-4987C00B3F16}" srcOrd="2" destOrd="0" presId="urn:microsoft.com/office/officeart/2005/8/layout/default#2"/>
    <dgm:cxn modelId="{8ECCBE6A-B49A-41FE-B073-279CC12E013F}" type="presParOf" srcId="{F1907B5C-4FA9-4829-A7A4-C497E2AE7949}" destId="{14AE6461-2111-4486-884C-8B834DD0012B}" srcOrd="3" destOrd="0" presId="urn:microsoft.com/office/officeart/2005/8/layout/default#2"/>
    <dgm:cxn modelId="{878F4D34-FF84-4AD2-967F-DF873B64A2D2}" type="presParOf" srcId="{F1907B5C-4FA9-4829-A7A4-C497E2AE7949}" destId="{CE8BF9A1-D644-4D9E-8EE8-60EDDACA2DB5}" srcOrd="4" destOrd="0" presId="urn:microsoft.com/office/officeart/2005/8/layout/default#2"/>
    <dgm:cxn modelId="{23A3DB85-04C0-4B41-AACE-DE5912260609}" type="presParOf" srcId="{F1907B5C-4FA9-4829-A7A4-C497E2AE7949}" destId="{F99603FA-A521-4D4E-AE50-56BF8EB2EF9F}" srcOrd="5" destOrd="0" presId="urn:microsoft.com/office/officeart/2005/8/layout/default#2"/>
    <dgm:cxn modelId="{D31E5875-943A-47DD-91AA-8615BAD9C2BA}" type="presParOf" srcId="{F1907B5C-4FA9-4829-A7A4-C497E2AE7949}" destId="{C0317F14-6500-4772-A6D3-5C4B6D548F8A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5E35623-6FBE-4154-8ADA-C49CB6C83F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245B870-BB4F-418F-95D3-A8A86FAAF5E9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Il patrimonio è rappresentato attraverso un prospetto denominato  </a:t>
          </a:r>
          <a:r>
            <a:rPr lang="it-IT" b="1" dirty="0" smtClean="0">
              <a:solidFill>
                <a:schemeClr val="tx1"/>
              </a:solidFill>
            </a:rPr>
            <a:t>Situazione patrimoniale</a:t>
          </a:r>
          <a:r>
            <a:rPr lang="it-IT" dirty="0" smtClean="0">
              <a:solidFill>
                <a:schemeClr val="tx1"/>
              </a:solidFill>
            </a:rPr>
            <a:t>.</a:t>
          </a:r>
          <a:endParaRPr lang="it-IT" dirty="0">
            <a:solidFill>
              <a:schemeClr val="tx1"/>
            </a:solidFill>
          </a:endParaRPr>
        </a:p>
      </dgm:t>
    </dgm:pt>
    <dgm:pt modelId="{FC5BF4C6-38B4-40C8-A3CB-0469193FB26D}" type="parTrans" cxnId="{801F3532-1B51-4919-9010-2CBBE772BC59}">
      <dgm:prSet/>
      <dgm:spPr/>
      <dgm:t>
        <a:bodyPr/>
        <a:lstStyle/>
        <a:p>
          <a:endParaRPr lang="it-IT"/>
        </a:p>
      </dgm:t>
    </dgm:pt>
    <dgm:pt modelId="{D4CD44EE-0FDD-47A9-8869-FD98E73EAE4B}" type="sibTrans" cxnId="{801F3532-1B51-4919-9010-2CBBE772BC59}">
      <dgm:prSet/>
      <dgm:spPr/>
      <dgm:t>
        <a:bodyPr/>
        <a:lstStyle/>
        <a:p>
          <a:endParaRPr lang="it-IT"/>
        </a:p>
      </dgm:t>
    </dgm:pt>
    <dgm:pt modelId="{33E5F509-EE8D-47AC-B14B-B71A1BC28E03}" type="pres">
      <dgm:prSet presAssocID="{05E35623-6FBE-4154-8ADA-C49CB6C83F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CD8458E-56CD-46BD-97A2-B883B618E2A5}" type="pres">
      <dgm:prSet presAssocID="{B245B870-BB4F-418F-95D3-A8A86FAAF5E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01F3532-1B51-4919-9010-2CBBE772BC59}" srcId="{05E35623-6FBE-4154-8ADA-C49CB6C83F6B}" destId="{B245B870-BB4F-418F-95D3-A8A86FAAF5E9}" srcOrd="0" destOrd="0" parTransId="{FC5BF4C6-38B4-40C8-A3CB-0469193FB26D}" sibTransId="{D4CD44EE-0FDD-47A9-8869-FD98E73EAE4B}"/>
    <dgm:cxn modelId="{72793AD7-4D7D-45DA-B548-8B1DD865551E}" type="presOf" srcId="{05E35623-6FBE-4154-8ADA-C49CB6C83F6B}" destId="{33E5F509-EE8D-47AC-B14B-B71A1BC28E03}" srcOrd="0" destOrd="0" presId="urn:microsoft.com/office/officeart/2005/8/layout/vList2"/>
    <dgm:cxn modelId="{1F360CD3-6788-4FDB-95D7-3D4907DDE15D}" type="presOf" srcId="{B245B870-BB4F-418F-95D3-A8A86FAAF5E9}" destId="{FCD8458E-56CD-46BD-97A2-B883B618E2A5}" srcOrd="0" destOrd="0" presId="urn:microsoft.com/office/officeart/2005/8/layout/vList2"/>
    <dgm:cxn modelId="{283B3D7B-7CE9-450B-A83A-336B692B3138}" type="presParOf" srcId="{33E5F509-EE8D-47AC-B14B-B71A1BC28E03}" destId="{FCD8458E-56CD-46BD-97A2-B883B618E2A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864D61-33B1-4E8C-A727-C1397FD76D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CCB6B2A-FD2B-4F18-937E-F44482B34D72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Ciclo</a:t>
          </a:r>
          <a:r>
            <a:rPr lang="it-IT" sz="2300" b="1" dirty="0" smtClean="0"/>
            <a:t> </a:t>
          </a:r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economico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F1884E73-E507-44B9-A352-5DFB0F73B33C}" type="parTrans" cxnId="{85A83F96-DC76-460D-B9FA-AC5EA4DAD000}">
      <dgm:prSet/>
      <dgm:spPr/>
      <dgm:t>
        <a:bodyPr/>
        <a:lstStyle/>
        <a:p>
          <a:endParaRPr lang="it-IT"/>
        </a:p>
      </dgm:t>
    </dgm:pt>
    <dgm:pt modelId="{EA6DF16C-A5EE-4BCE-9D61-1DCFE9DB466F}" type="sibTrans" cxnId="{85A83F96-DC76-460D-B9FA-AC5EA4DAD000}">
      <dgm:prSet/>
      <dgm:spPr/>
      <dgm:t>
        <a:bodyPr/>
        <a:lstStyle/>
        <a:p>
          <a:endParaRPr lang="it-IT"/>
        </a:p>
      </dgm:t>
    </dgm:pt>
    <dgm:pt modelId="{0B43FA08-9956-42B8-8FFD-597D63F8FC68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Ciclo tecnico</a:t>
          </a:r>
          <a:endParaRPr lang="it-IT" sz="1800" b="1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8CBB8B09-0ACB-432B-9B25-5AD2D1F16597}" type="parTrans" cxnId="{09E50A8A-FE2F-4CC1-BE84-D6E02A4C5A6C}">
      <dgm:prSet/>
      <dgm:spPr/>
      <dgm:t>
        <a:bodyPr/>
        <a:lstStyle/>
        <a:p>
          <a:endParaRPr lang="it-IT"/>
        </a:p>
      </dgm:t>
    </dgm:pt>
    <dgm:pt modelId="{A0D34064-6593-48F5-8C46-B40AEAE7C274}" type="sibTrans" cxnId="{09E50A8A-FE2F-4CC1-BE84-D6E02A4C5A6C}">
      <dgm:prSet/>
      <dgm:spPr/>
      <dgm:t>
        <a:bodyPr/>
        <a:lstStyle/>
        <a:p>
          <a:endParaRPr lang="it-IT"/>
        </a:p>
      </dgm:t>
    </dgm:pt>
    <dgm:pt modelId="{C5696258-85B3-486A-B574-B38D0D012CB1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Ciclo finanziario</a:t>
          </a:r>
          <a:endParaRPr lang="it-IT" sz="1800" b="1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8257EBD3-E1F0-42D5-8338-C84DF47B4ECD}" type="parTrans" cxnId="{DA551C73-B177-40D2-A5D1-354EF5B7AECB}">
      <dgm:prSet/>
      <dgm:spPr/>
      <dgm:t>
        <a:bodyPr/>
        <a:lstStyle/>
        <a:p>
          <a:endParaRPr lang="it-IT"/>
        </a:p>
      </dgm:t>
    </dgm:pt>
    <dgm:pt modelId="{4FCB9EB5-A1C8-4762-AABB-18741341DA94}" type="sibTrans" cxnId="{DA551C73-B177-40D2-A5D1-354EF5B7AECB}">
      <dgm:prSet/>
      <dgm:spPr/>
      <dgm:t>
        <a:bodyPr/>
        <a:lstStyle/>
        <a:p>
          <a:endParaRPr lang="it-IT"/>
        </a:p>
      </dgm:t>
    </dgm:pt>
    <dgm:pt modelId="{078A1F67-F424-4373-9104-A5C3701DE24E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Ciclo monetario</a:t>
          </a:r>
          <a:endParaRPr lang="it-IT" sz="1800" b="1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6D85D39B-1EEF-43DE-BB15-48AD9F4D8BF8}" type="parTrans" cxnId="{4F4CBF2C-7487-4000-BBF3-8CD9F6A0D070}">
      <dgm:prSet/>
      <dgm:spPr/>
      <dgm:t>
        <a:bodyPr/>
        <a:lstStyle/>
        <a:p>
          <a:endParaRPr lang="it-IT"/>
        </a:p>
      </dgm:t>
    </dgm:pt>
    <dgm:pt modelId="{891FC774-92D3-49B2-B010-A1751ED8C9C8}" type="sibTrans" cxnId="{4F4CBF2C-7487-4000-BBF3-8CD9F6A0D070}">
      <dgm:prSet/>
      <dgm:spPr/>
      <dgm:t>
        <a:bodyPr/>
        <a:lstStyle/>
        <a:p>
          <a:endParaRPr lang="it-IT"/>
        </a:p>
      </dgm:t>
    </dgm:pt>
    <dgm:pt modelId="{EA2BD41C-F426-4B15-83C4-55F6D01F2E86}">
      <dgm:prSet custT="1"/>
      <dgm:spPr/>
      <dgm:t>
        <a:bodyPr/>
        <a:lstStyle/>
        <a:p>
          <a:r>
            <a:rPr lang="it-IT" sz="1500" dirty="0" smtClean="0">
              <a:latin typeface="Baskerville Old Face" pitchFamily="18" charset="0"/>
            </a:rPr>
            <a:t>inizia con il sostenimento del costo per acquisire i fattori produttivi e termina con il conseguimento del ricavo di vendita del prodotto</a:t>
          </a:r>
          <a:endParaRPr lang="it-IT" sz="1500" dirty="0">
            <a:latin typeface="Baskerville Old Face" pitchFamily="18" charset="0"/>
          </a:endParaRPr>
        </a:p>
      </dgm:t>
    </dgm:pt>
    <dgm:pt modelId="{20D3C553-4D43-4404-9C50-9B631B13E110}" type="parTrans" cxnId="{5A1812E4-E98B-4A71-BAAF-44971177F2A7}">
      <dgm:prSet/>
      <dgm:spPr/>
      <dgm:t>
        <a:bodyPr/>
        <a:lstStyle/>
        <a:p>
          <a:endParaRPr lang="it-IT"/>
        </a:p>
      </dgm:t>
    </dgm:pt>
    <dgm:pt modelId="{D243E634-153C-405F-99BE-41D8891C50B4}" type="sibTrans" cxnId="{5A1812E4-E98B-4A71-BAAF-44971177F2A7}">
      <dgm:prSet/>
      <dgm:spPr/>
      <dgm:t>
        <a:bodyPr/>
        <a:lstStyle/>
        <a:p>
          <a:endParaRPr lang="it-IT"/>
        </a:p>
      </dgm:t>
    </dgm:pt>
    <dgm:pt modelId="{D630E46D-2369-4E09-A45A-054A819A6D2F}">
      <dgm:prSet custT="1"/>
      <dgm:spPr/>
      <dgm:t>
        <a:bodyPr/>
        <a:lstStyle/>
        <a:p>
          <a:r>
            <a:rPr lang="it-IT" sz="1500" dirty="0" smtClean="0">
              <a:latin typeface="Baskerville Old Face" pitchFamily="18" charset="0"/>
            </a:rPr>
            <a:t>inizia con l’immissione delle materie nel processo produttivo e termina con la realizzazione del prodotto finito</a:t>
          </a:r>
          <a:endParaRPr lang="it-IT" sz="1500" dirty="0">
            <a:latin typeface="Baskerville Old Face" pitchFamily="18" charset="0"/>
          </a:endParaRPr>
        </a:p>
      </dgm:t>
    </dgm:pt>
    <dgm:pt modelId="{E4DF6C91-2492-4F53-BC24-894441FB4475}" type="parTrans" cxnId="{BB7CD118-ABB9-42D0-93F0-5A0B10705297}">
      <dgm:prSet/>
      <dgm:spPr/>
      <dgm:t>
        <a:bodyPr/>
        <a:lstStyle/>
        <a:p>
          <a:endParaRPr lang="it-IT"/>
        </a:p>
      </dgm:t>
    </dgm:pt>
    <dgm:pt modelId="{024DE9A2-D37E-45FF-A737-684402ECAF16}" type="sibTrans" cxnId="{BB7CD118-ABB9-42D0-93F0-5A0B10705297}">
      <dgm:prSet/>
      <dgm:spPr/>
      <dgm:t>
        <a:bodyPr/>
        <a:lstStyle/>
        <a:p>
          <a:endParaRPr lang="it-IT"/>
        </a:p>
      </dgm:t>
    </dgm:pt>
    <dgm:pt modelId="{750B1ACF-8462-49AC-AD44-76B5EC7817C5}">
      <dgm:prSet custT="1"/>
      <dgm:spPr/>
      <dgm:t>
        <a:bodyPr/>
        <a:lstStyle/>
        <a:p>
          <a:r>
            <a:rPr lang="it-IT" sz="1500" dirty="0" smtClean="0">
              <a:latin typeface="Baskerville Old Face" pitchFamily="18" charset="0"/>
            </a:rPr>
            <a:t>inizia con il sorgere del debito verso il fornitore e termina con il sorgere del credito verso il cliente</a:t>
          </a:r>
          <a:endParaRPr lang="it-IT" sz="1500" dirty="0">
            <a:latin typeface="Baskerville Old Face" pitchFamily="18" charset="0"/>
          </a:endParaRPr>
        </a:p>
      </dgm:t>
    </dgm:pt>
    <dgm:pt modelId="{2DC6F31C-C147-4084-AD73-5AF9E90B6F20}" type="parTrans" cxnId="{AC3DB60F-7F4E-48E4-8B19-860F2A21C770}">
      <dgm:prSet/>
      <dgm:spPr/>
      <dgm:t>
        <a:bodyPr/>
        <a:lstStyle/>
        <a:p>
          <a:endParaRPr lang="it-IT"/>
        </a:p>
      </dgm:t>
    </dgm:pt>
    <dgm:pt modelId="{A6C353F8-1D13-4778-B976-A1C3EA53F0FA}" type="sibTrans" cxnId="{AC3DB60F-7F4E-48E4-8B19-860F2A21C770}">
      <dgm:prSet/>
      <dgm:spPr/>
      <dgm:t>
        <a:bodyPr/>
        <a:lstStyle/>
        <a:p>
          <a:endParaRPr lang="it-IT"/>
        </a:p>
      </dgm:t>
    </dgm:pt>
    <dgm:pt modelId="{81524FE3-62D5-41F3-BBD3-1830A204B141}">
      <dgm:prSet custT="1"/>
      <dgm:spPr/>
      <dgm:t>
        <a:bodyPr/>
        <a:lstStyle/>
        <a:p>
          <a:r>
            <a:rPr lang="it-IT" sz="1500" dirty="0" smtClean="0">
              <a:latin typeface="Baskerville Old Face" pitchFamily="18" charset="0"/>
            </a:rPr>
            <a:t>inizia con l’uscita di denaro per il pagamento del debito e termina con l’entrata di denaro per la riscossione del credito</a:t>
          </a:r>
          <a:endParaRPr lang="it-IT" sz="1500" dirty="0">
            <a:latin typeface="Baskerville Old Face" pitchFamily="18" charset="0"/>
          </a:endParaRPr>
        </a:p>
      </dgm:t>
    </dgm:pt>
    <dgm:pt modelId="{660F4F32-A335-462E-B3C5-98A667D33655}" type="parTrans" cxnId="{8A5FE17F-C8B1-4BCE-A125-B88F474B9B17}">
      <dgm:prSet/>
      <dgm:spPr/>
      <dgm:t>
        <a:bodyPr/>
        <a:lstStyle/>
        <a:p>
          <a:endParaRPr lang="it-IT"/>
        </a:p>
      </dgm:t>
    </dgm:pt>
    <dgm:pt modelId="{45AE8BA6-FE1C-492C-83B4-E8392EF90318}" type="sibTrans" cxnId="{8A5FE17F-C8B1-4BCE-A125-B88F474B9B17}">
      <dgm:prSet/>
      <dgm:spPr/>
      <dgm:t>
        <a:bodyPr/>
        <a:lstStyle/>
        <a:p>
          <a:endParaRPr lang="it-IT"/>
        </a:p>
      </dgm:t>
    </dgm:pt>
    <dgm:pt modelId="{5CED500C-BB04-4DC0-AEDA-BCA6287A44BD}" type="pres">
      <dgm:prSet presAssocID="{8F864D61-33B1-4E8C-A727-C1397FD76D8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C7BC3AB-A6A2-439D-9696-36333A29270B}" type="pres">
      <dgm:prSet presAssocID="{9CCB6B2A-FD2B-4F18-937E-F44482B34D72}" presName="parentLin" presStyleCnt="0"/>
      <dgm:spPr/>
    </dgm:pt>
    <dgm:pt modelId="{223FEFD6-EFB1-4FE6-BFE2-8D00C9B62A98}" type="pres">
      <dgm:prSet presAssocID="{9CCB6B2A-FD2B-4F18-937E-F44482B34D72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10634DAB-7825-4EF0-90A3-A61578C6EAC0}" type="pres">
      <dgm:prSet presAssocID="{9CCB6B2A-FD2B-4F18-937E-F44482B34D7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48C926-2ACE-4D1B-9992-6A30E7D48A12}" type="pres">
      <dgm:prSet presAssocID="{9CCB6B2A-FD2B-4F18-937E-F44482B34D72}" presName="negativeSpace" presStyleCnt="0"/>
      <dgm:spPr/>
    </dgm:pt>
    <dgm:pt modelId="{F3F047A0-EBEB-4E50-8C63-75BC460EF1DE}" type="pres">
      <dgm:prSet presAssocID="{9CCB6B2A-FD2B-4F18-937E-F44482B34D72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561E82-A9FD-47BB-9812-14C4DDF80986}" type="pres">
      <dgm:prSet presAssocID="{EA6DF16C-A5EE-4BCE-9D61-1DCFE9DB466F}" presName="spaceBetweenRectangles" presStyleCnt="0"/>
      <dgm:spPr/>
    </dgm:pt>
    <dgm:pt modelId="{4EACC2DC-DBC1-463E-AB9F-25D03662558B}" type="pres">
      <dgm:prSet presAssocID="{0B43FA08-9956-42B8-8FFD-597D63F8FC68}" presName="parentLin" presStyleCnt="0"/>
      <dgm:spPr/>
    </dgm:pt>
    <dgm:pt modelId="{34971E50-5715-4425-96EE-69697EB8BC27}" type="pres">
      <dgm:prSet presAssocID="{0B43FA08-9956-42B8-8FFD-597D63F8FC68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A38C9379-DBFE-45CD-B473-EBCB69E20E76}" type="pres">
      <dgm:prSet presAssocID="{0B43FA08-9956-42B8-8FFD-597D63F8FC6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67BD3FD-6494-4FD4-BA44-A97EAC18949C}" type="pres">
      <dgm:prSet presAssocID="{0B43FA08-9956-42B8-8FFD-597D63F8FC68}" presName="negativeSpace" presStyleCnt="0"/>
      <dgm:spPr/>
    </dgm:pt>
    <dgm:pt modelId="{0681902F-8579-4933-B37D-55F0C2E04D22}" type="pres">
      <dgm:prSet presAssocID="{0B43FA08-9956-42B8-8FFD-597D63F8FC6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188C69C-88E8-4CC9-BA60-CEC414F0FDF9}" type="pres">
      <dgm:prSet presAssocID="{A0D34064-6593-48F5-8C46-B40AEAE7C274}" presName="spaceBetweenRectangles" presStyleCnt="0"/>
      <dgm:spPr/>
    </dgm:pt>
    <dgm:pt modelId="{E20C0883-F01E-4829-B5DB-1592F9158362}" type="pres">
      <dgm:prSet presAssocID="{C5696258-85B3-486A-B574-B38D0D012CB1}" presName="parentLin" presStyleCnt="0"/>
      <dgm:spPr/>
    </dgm:pt>
    <dgm:pt modelId="{07DAF30D-2A72-4839-B98C-FF6556692A97}" type="pres">
      <dgm:prSet presAssocID="{C5696258-85B3-486A-B574-B38D0D012CB1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A7568047-5BEB-4ACE-8474-3FBFAE702519}" type="pres">
      <dgm:prSet presAssocID="{C5696258-85B3-486A-B574-B38D0D012C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1042DC-8C1D-46F2-894C-550A1C7DC446}" type="pres">
      <dgm:prSet presAssocID="{C5696258-85B3-486A-B574-B38D0D012CB1}" presName="negativeSpace" presStyleCnt="0"/>
      <dgm:spPr/>
    </dgm:pt>
    <dgm:pt modelId="{29C31DA8-7111-47D2-AE44-6F63AC8378CE}" type="pres">
      <dgm:prSet presAssocID="{C5696258-85B3-486A-B574-B38D0D012CB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B21877-461E-41F7-AD0C-FDC56356B8A5}" type="pres">
      <dgm:prSet presAssocID="{4FCB9EB5-A1C8-4762-AABB-18741341DA94}" presName="spaceBetweenRectangles" presStyleCnt="0"/>
      <dgm:spPr/>
    </dgm:pt>
    <dgm:pt modelId="{648E1A2D-9DA2-4E51-8DEF-991FA6DF1BD6}" type="pres">
      <dgm:prSet presAssocID="{078A1F67-F424-4373-9104-A5C3701DE24E}" presName="parentLin" presStyleCnt="0"/>
      <dgm:spPr/>
    </dgm:pt>
    <dgm:pt modelId="{BA29BAF7-503D-43F9-AACE-595C1293940F}" type="pres">
      <dgm:prSet presAssocID="{078A1F67-F424-4373-9104-A5C3701DE24E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37421193-E26D-480F-A942-B148895F8DBD}" type="pres">
      <dgm:prSet presAssocID="{078A1F67-F424-4373-9104-A5C3701DE24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8BC860-6729-4B35-8006-B822F46AFE1C}" type="pres">
      <dgm:prSet presAssocID="{078A1F67-F424-4373-9104-A5C3701DE24E}" presName="negativeSpace" presStyleCnt="0"/>
      <dgm:spPr/>
    </dgm:pt>
    <dgm:pt modelId="{7DE769C1-9B39-4C59-80D9-83BF20B60C16}" type="pres">
      <dgm:prSet presAssocID="{078A1F67-F424-4373-9104-A5C3701DE24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A551C73-B177-40D2-A5D1-354EF5B7AECB}" srcId="{8F864D61-33B1-4E8C-A727-C1397FD76D88}" destId="{C5696258-85B3-486A-B574-B38D0D012CB1}" srcOrd="2" destOrd="0" parTransId="{8257EBD3-E1F0-42D5-8338-C84DF47B4ECD}" sibTransId="{4FCB9EB5-A1C8-4762-AABB-18741341DA94}"/>
    <dgm:cxn modelId="{5A1812E4-E98B-4A71-BAAF-44971177F2A7}" srcId="{9CCB6B2A-FD2B-4F18-937E-F44482B34D72}" destId="{EA2BD41C-F426-4B15-83C4-55F6D01F2E86}" srcOrd="0" destOrd="0" parTransId="{20D3C553-4D43-4404-9C50-9B631B13E110}" sibTransId="{D243E634-153C-405F-99BE-41D8891C50B4}"/>
    <dgm:cxn modelId="{FA5DF3AD-2091-4A36-A530-7B36DBE9EDF4}" type="presOf" srcId="{0B43FA08-9956-42B8-8FFD-597D63F8FC68}" destId="{34971E50-5715-4425-96EE-69697EB8BC27}" srcOrd="0" destOrd="0" presId="urn:microsoft.com/office/officeart/2005/8/layout/list1"/>
    <dgm:cxn modelId="{E7FBDA9A-B4A1-4C58-8DF6-B2562C519442}" type="presOf" srcId="{EA2BD41C-F426-4B15-83C4-55F6D01F2E86}" destId="{F3F047A0-EBEB-4E50-8C63-75BC460EF1DE}" srcOrd="0" destOrd="0" presId="urn:microsoft.com/office/officeart/2005/8/layout/list1"/>
    <dgm:cxn modelId="{A122A6B0-AFAE-4B6E-9B15-42CAE33A5D78}" type="presOf" srcId="{078A1F67-F424-4373-9104-A5C3701DE24E}" destId="{BA29BAF7-503D-43F9-AACE-595C1293940F}" srcOrd="0" destOrd="0" presId="urn:microsoft.com/office/officeart/2005/8/layout/list1"/>
    <dgm:cxn modelId="{8A5FE17F-C8B1-4BCE-A125-B88F474B9B17}" srcId="{078A1F67-F424-4373-9104-A5C3701DE24E}" destId="{81524FE3-62D5-41F3-BBD3-1830A204B141}" srcOrd="0" destOrd="0" parTransId="{660F4F32-A335-462E-B3C5-98A667D33655}" sibTransId="{45AE8BA6-FE1C-492C-83B4-E8392EF90318}"/>
    <dgm:cxn modelId="{1E9EAB92-DC8E-4A45-97DA-90C624F0F085}" type="presOf" srcId="{81524FE3-62D5-41F3-BBD3-1830A204B141}" destId="{7DE769C1-9B39-4C59-80D9-83BF20B60C16}" srcOrd="0" destOrd="0" presId="urn:microsoft.com/office/officeart/2005/8/layout/list1"/>
    <dgm:cxn modelId="{C1F9B2CD-1E66-45E0-8377-0E4291C2BCE5}" type="presOf" srcId="{078A1F67-F424-4373-9104-A5C3701DE24E}" destId="{37421193-E26D-480F-A942-B148895F8DBD}" srcOrd="1" destOrd="0" presId="urn:microsoft.com/office/officeart/2005/8/layout/list1"/>
    <dgm:cxn modelId="{2400C8C4-1ED7-4C33-9925-B6C09CE69E8D}" type="presOf" srcId="{C5696258-85B3-486A-B574-B38D0D012CB1}" destId="{A7568047-5BEB-4ACE-8474-3FBFAE702519}" srcOrd="1" destOrd="0" presId="urn:microsoft.com/office/officeart/2005/8/layout/list1"/>
    <dgm:cxn modelId="{AC3DB60F-7F4E-48E4-8B19-860F2A21C770}" srcId="{C5696258-85B3-486A-B574-B38D0D012CB1}" destId="{750B1ACF-8462-49AC-AD44-76B5EC7817C5}" srcOrd="0" destOrd="0" parTransId="{2DC6F31C-C147-4084-AD73-5AF9E90B6F20}" sibTransId="{A6C353F8-1D13-4778-B976-A1C3EA53F0FA}"/>
    <dgm:cxn modelId="{4F4CBF2C-7487-4000-BBF3-8CD9F6A0D070}" srcId="{8F864D61-33B1-4E8C-A727-C1397FD76D88}" destId="{078A1F67-F424-4373-9104-A5C3701DE24E}" srcOrd="3" destOrd="0" parTransId="{6D85D39B-1EEF-43DE-BB15-48AD9F4D8BF8}" sibTransId="{891FC774-92D3-49B2-B010-A1751ED8C9C8}"/>
    <dgm:cxn modelId="{09E50A8A-FE2F-4CC1-BE84-D6E02A4C5A6C}" srcId="{8F864D61-33B1-4E8C-A727-C1397FD76D88}" destId="{0B43FA08-9956-42B8-8FFD-597D63F8FC68}" srcOrd="1" destOrd="0" parTransId="{8CBB8B09-0ACB-432B-9B25-5AD2D1F16597}" sibTransId="{A0D34064-6593-48F5-8C46-B40AEAE7C274}"/>
    <dgm:cxn modelId="{CDAACFC2-A9CF-4BC5-B0F0-16A312F15330}" type="presOf" srcId="{C5696258-85B3-486A-B574-B38D0D012CB1}" destId="{07DAF30D-2A72-4839-B98C-FF6556692A97}" srcOrd="0" destOrd="0" presId="urn:microsoft.com/office/officeart/2005/8/layout/list1"/>
    <dgm:cxn modelId="{5C7A0D5E-7791-4AA5-9488-1A3DB0062959}" type="presOf" srcId="{9CCB6B2A-FD2B-4F18-937E-F44482B34D72}" destId="{10634DAB-7825-4EF0-90A3-A61578C6EAC0}" srcOrd="1" destOrd="0" presId="urn:microsoft.com/office/officeart/2005/8/layout/list1"/>
    <dgm:cxn modelId="{17C97B27-1583-4857-B666-6D496891172B}" type="presOf" srcId="{D630E46D-2369-4E09-A45A-054A819A6D2F}" destId="{0681902F-8579-4933-B37D-55F0C2E04D22}" srcOrd="0" destOrd="0" presId="urn:microsoft.com/office/officeart/2005/8/layout/list1"/>
    <dgm:cxn modelId="{B9877FA0-8F16-4CD7-B5CE-31E42A477CA9}" type="presOf" srcId="{750B1ACF-8462-49AC-AD44-76B5EC7817C5}" destId="{29C31DA8-7111-47D2-AE44-6F63AC8378CE}" srcOrd="0" destOrd="0" presId="urn:microsoft.com/office/officeart/2005/8/layout/list1"/>
    <dgm:cxn modelId="{85A83F96-DC76-460D-B9FA-AC5EA4DAD000}" srcId="{8F864D61-33B1-4E8C-A727-C1397FD76D88}" destId="{9CCB6B2A-FD2B-4F18-937E-F44482B34D72}" srcOrd="0" destOrd="0" parTransId="{F1884E73-E507-44B9-A352-5DFB0F73B33C}" sibTransId="{EA6DF16C-A5EE-4BCE-9D61-1DCFE9DB466F}"/>
    <dgm:cxn modelId="{11C54704-0585-4E53-BA46-DC43886BAF63}" type="presOf" srcId="{0B43FA08-9956-42B8-8FFD-597D63F8FC68}" destId="{A38C9379-DBFE-45CD-B473-EBCB69E20E76}" srcOrd="1" destOrd="0" presId="urn:microsoft.com/office/officeart/2005/8/layout/list1"/>
    <dgm:cxn modelId="{BB7CD118-ABB9-42D0-93F0-5A0B10705297}" srcId="{0B43FA08-9956-42B8-8FFD-597D63F8FC68}" destId="{D630E46D-2369-4E09-A45A-054A819A6D2F}" srcOrd="0" destOrd="0" parTransId="{E4DF6C91-2492-4F53-BC24-894441FB4475}" sibTransId="{024DE9A2-D37E-45FF-A737-684402ECAF16}"/>
    <dgm:cxn modelId="{4C08B6E5-7771-4BA1-A025-9C78B0BA73B8}" type="presOf" srcId="{9CCB6B2A-FD2B-4F18-937E-F44482B34D72}" destId="{223FEFD6-EFB1-4FE6-BFE2-8D00C9B62A98}" srcOrd="0" destOrd="0" presId="urn:microsoft.com/office/officeart/2005/8/layout/list1"/>
    <dgm:cxn modelId="{AEF4103C-9B4C-4EA6-8532-EB976912FE5C}" type="presOf" srcId="{8F864D61-33B1-4E8C-A727-C1397FD76D88}" destId="{5CED500C-BB04-4DC0-AEDA-BCA6287A44BD}" srcOrd="0" destOrd="0" presId="urn:microsoft.com/office/officeart/2005/8/layout/list1"/>
    <dgm:cxn modelId="{A38D7749-A970-4356-85A3-F1697A26659D}" type="presParOf" srcId="{5CED500C-BB04-4DC0-AEDA-BCA6287A44BD}" destId="{6C7BC3AB-A6A2-439D-9696-36333A29270B}" srcOrd="0" destOrd="0" presId="urn:microsoft.com/office/officeart/2005/8/layout/list1"/>
    <dgm:cxn modelId="{671A0D26-BB10-4D2A-9056-7989A5CE1D1C}" type="presParOf" srcId="{6C7BC3AB-A6A2-439D-9696-36333A29270B}" destId="{223FEFD6-EFB1-4FE6-BFE2-8D00C9B62A98}" srcOrd="0" destOrd="0" presId="urn:microsoft.com/office/officeart/2005/8/layout/list1"/>
    <dgm:cxn modelId="{29FF7A64-01F5-4124-9AE5-0291A9779765}" type="presParOf" srcId="{6C7BC3AB-A6A2-439D-9696-36333A29270B}" destId="{10634DAB-7825-4EF0-90A3-A61578C6EAC0}" srcOrd="1" destOrd="0" presId="urn:microsoft.com/office/officeart/2005/8/layout/list1"/>
    <dgm:cxn modelId="{F07D2B77-8D9E-4E50-B249-99D366B718DA}" type="presParOf" srcId="{5CED500C-BB04-4DC0-AEDA-BCA6287A44BD}" destId="{B448C926-2ACE-4D1B-9992-6A30E7D48A12}" srcOrd="1" destOrd="0" presId="urn:microsoft.com/office/officeart/2005/8/layout/list1"/>
    <dgm:cxn modelId="{21C4DB40-D56F-4630-9F87-725C3520D991}" type="presParOf" srcId="{5CED500C-BB04-4DC0-AEDA-BCA6287A44BD}" destId="{F3F047A0-EBEB-4E50-8C63-75BC460EF1DE}" srcOrd="2" destOrd="0" presId="urn:microsoft.com/office/officeart/2005/8/layout/list1"/>
    <dgm:cxn modelId="{D6563B84-DD11-4737-AD76-8BA3FA3CF254}" type="presParOf" srcId="{5CED500C-BB04-4DC0-AEDA-BCA6287A44BD}" destId="{55561E82-A9FD-47BB-9812-14C4DDF80986}" srcOrd="3" destOrd="0" presId="urn:microsoft.com/office/officeart/2005/8/layout/list1"/>
    <dgm:cxn modelId="{0C21090D-1317-4552-A09E-970968BA6B82}" type="presParOf" srcId="{5CED500C-BB04-4DC0-AEDA-BCA6287A44BD}" destId="{4EACC2DC-DBC1-463E-AB9F-25D03662558B}" srcOrd="4" destOrd="0" presId="urn:microsoft.com/office/officeart/2005/8/layout/list1"/>
    <dgm:cxn modelId="{E9FEB95A-CA83-4A3E-818C-C621D5596AC5}" type="presParOf" srcId="{4EACC2DC-DBC1-463E-AB9F-25D03662558B}" destId="{34971E50-5715-4425-96EE-69697EB8BC27}" srcOrd="0" destOrd="0" presId="urn:microsoft.com/office/officeart/2005/8/layout/list1"/>
    <dgm:cxn modelId="{12B88A62-ECC1-4EB2-B216-D8749234658E}" type="presParOf" srcId="{4EACC2DC-DBC1-463E-AB9F-25D03662558B}" destId="{A38C9379-DBFE-45CD-B473-EBCB69E20E76}" srcOrd="1" destOrd="0" presId="urn:microsoft.com/office/officeart/2005/8/layout/list1"/>
    <dgm:cxn modelId="{89D027E5-542B-4F41-AB7A-51E82B93C155}" type="presParOf" srcId="{5CED500C-BB04-4DC0-AEDA-BCA6287A44BD}" destId="{B67BD3FD-6494-4FD4-BA44-A97EAC18949C}" srcOrd="5" destOrd="0" presId="urn:microsoft.com/office/officeart/2005/8/layout/list1"/>
    <dgm:cxn modelId="{07FFF56C-8F18-4754-A2EE-6635B9EFDFBC}" type="presParOf" srcId="{5CED500C-BB04-4DC0-AEDA-BCA6287A44BD}" destId="{0681902F-8579-4933-B37D-55F0C2E04D22}" srcOrd="6" destOrd="0" presId="urn:microsoft.com/office/officeart/2005/8/layout/list1"/>
    <dgm:cxn modelId="{BC115E3A-CBC6-4F66-9039-4589C53C7D62}" type="presParOf" srcId="{5CED500C-BB04-4DC0-AEDA-BCA6287A44BD}" destId="{E188C69C-88E8-4CC9-BA60-CEC414F0FDF9}" srcOrd="7" destOrd="0" presId="urn:microsoft.com/office/officeart/2005/8/layout/list1"/>
    <dgm:cxn modelId="{80FD5378-C509-475A-B08A-A1EE74328A01}" type="presParOf" srcId="{5CED500C-BB04-4DC0-AEDA-BCA6287A44BD}" destId="{E20C0883-F01E-4829-B5DB-1592F9158362}" srcOrd="8" destOrd="0" presId="urn:microsoft.com/office/officeart/2005/8/layout/list1"/>
    <dgm:cxn modelId="{7157902C-269D-4D74-A5A8-2A917E5EE67F}" type="presParOf" srcId="{E20C0883-F01E-4829-B5DB-1592F9158362}" destId="{07DAF30D-2A72-4839-B98C-FF6556692A97}" srcOrd="0" destOrd="0" presId="urn:microsoft.com/office/officeart/2005/8/layout/list1"/>
    <dgm:cxn modelId="{43C5126B-96FB-4B49-959D-1BAF8A8AA4B2}" type="presParOf" srcId="{E20C0883-F01E-4829-B5DB-1592F9158362}" destId="{A7568047-5BEB-4ACE-8474-3FBFAE702519}" srcOrd="1" destOrd="0" presId="urn:microsoft.com/office/officeart/2005/8/layout/list1"/>
    <dgm:cxn modelId="{EECE28D4-4E56-451F-9E36-23659AF7AF09}" type="presParOf" srcId="{5CED500C-BB04-4DC0-AEDA-BCA6287A44BD}" destId="{251042DC-8C1D-46F2-894C-550A1C7DC446}" srcOrd="9" destOrd="0" presId="urn:microsoft.com/office/officeart/2005/8/layout/list1"/>
    <dgm:cxn modelId="{764D4A0F-285B-454C-A683-D642F9F8469C}" type="presParOf" srcId="{5CED500C-BB04-4DC0-AEDA-BCA6287A44BD}" destId="{29C31DA8-7111-47D2-AE44-6F63AC8378CE}" srcOrd="10" destOrd="0" presId="urn:microsoft.com/office/officeart/2005/8/layout/list1"/>
    <dgm:cxn modelId="{6674C5DC-630A-4E19-A60D-2671EC830FC6}" type="presParOf" srcId="{5CED500C-BB04-4DC0-AEDA-BCA6287A44BD}" destId="{A4B21877-461E-41F7-AD0C-FDC56356B8A5}" srcOrd="11" destOrd="0" presId="urn:microsoft.com/office/officeart/2005/8/layout/list1"/>
    <dgm:cxn modelId="{4C038473-2DAD-4994-B98F-90CFEB0373A6}" type="presParOf" srcId="{5CED500C-BB04-4DC0-AEDA-BCA6287A44BD}" destId="{648E1A2D-9DA2-4E51-8DEF-991FA6DF1BD6}" srcOrd="12" destOrd="0" presId="urn:microsoft.com/office/officeart/2005/8/layout/list1"/>
    <dgm:cxn modelId="{0B90AAA5-2043-4168-8E05-A09ADB1CD38D}" type="presParOf" srcId="{648E1A2D-9DA2-4E51-8DEF-991FA6DF1BD6}" destId="{BA29BAF7-503D-43F9-AACE-595C1293940F}" srcOrd="0" destOrd="0" presId="urn:microsoft.com/office/officeart/2005/8/layout/list1"/>
    <dgm:cxn modelId="{6E6CF087-9687-4607-B6CA-8AD0E63CDE95}" type="presParOf" srcId="{648E1A2D-9DA2-4E51-8DEF-991FA6DF1BD6}" destId="{37421193-E26D-480F-A942-B148895F8DBD}" srcOrd="1" destOrd="0" presId="urn:microsoft.com/office/officeart/2005/8/layout/list1"/>
    <dgm:cxn modelId="{7B6D9D82-54E3-4ECA-B142-15A81B3B4A2F}" type="presParOf" srcId="{5CED500C-BB04-4DC0-AEDA-BCA6287A44BD}" destId="{488BC860-6729-4B35-8006-B822F46AFE1C}" srcOrd="13" destOrd="0" presId="urn:microsoft.com/office/officeart/2005/8/layout/list1"/>
    <dgm:cxn modelId="{22680914-413D-44F3-A5E6-C19D126F42A7}" type="presParOf" srcId="{5CED500C-BB04-4DC0-AEDA-BCA6287A44BD}" destId="{7DE769C1-9B39-4C59-80D9-83BF20B60C1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49D8D9-41C9-48F7-8ED4-3017B847870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80C7DFE-35B9-40C8-991E-1E2A9027E69B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Le </a:t>
          </a:r>
          <a:r>
            <a:rPr lang="it-IT" b="1" dirty="0" smtClean="0">
              <a:solidFill>
                <a:schemeClr val="tx1"/>
              </a:solidFill>
            </a:rPr>
            <a:t>fonti interne </a:t>
          </a:r>
          <a:r>
            <a:rPr lang="it-IT" dirty="0" smtClean="0">
              <a:solidFill>
                <a:schemeClr val="tx1"/>
              </a:solidFill>
            </a:rPr>
            <a:t>di finanziamento sono rappresentate dall’autofinanziamento.</a:t>
          </a:r>
          <a:endParaRPr lang="it-IT" dirty="0">
            <a:solidFill>
              <a:schemeClr val="tx1"/>
            </a:solidFill>
          </a:endParaRPr>
        </a:p>
      </dgm:t>
    </dgm:pt>
    <dgm:pt modelId="{B793EC93-AFEA-4815-8106-088928488178}" type="parTrans" cxnId="{2677AA22-0CDF-45EC-9D72-B3190F8C8A85}">
      <dgm:prSet/>
      <dgm:spPr/>
      <dgm:t>
        <a:bodyPr/>
        <a:lstStyle/>
        <a:p>
          <a:endParaRPr lang="it-IT"/>
        </a:p>
      </dgm:t>
    </dgm:pt>
    <dgm:pt modelId="{A046FE6C-2CFD-4F1E-BD80-BBCA9396FE9D}" type="sibTrans" cxnId="{2677AA22-0CDF-45EC-9D72-B3190F8C8A85}">
      <dgm:prSet/>
      <dgm:spPr/>
      <dgm:t>
        <a:bodyPr/>
        <a:lstStyle/>
        <a:p>
          <a:endParaRPr lang="it-IT"/>
        </a:p>
      </dgm:t>
    </dgm:pt>
    <dgm:pt modelId="{8C03C563-2521-46B5-B7D7-58B2690EF314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Le </a:t>
          </a:r>
          <a:r>
            <a:rPr lang="it-IT" b="1" dirty="0" smtClean="0">
              <a:solidFill>
                <a:schemeClr val="tx1"/>
              </a:solidFill>
            </a:rPr>
            <a:t>fonti esterne </a:t>
          </a:r>
          <a:r>
            <a:rPr lang="it-IT" dirty="0" smtClean="0">
              <a:solidFill>
                <a:schemeClr val="tx1"/>
              </a:solidFill>
            </a:rPr>
            <a:t>di finanziamento sono rappresentate da</a:t>
          </a:r>
          <a:endParaRPr lang="it-IT" dirty="0">
            <a:solidFill>
              <a:schemeClr val="tx1"/>
            </a:solidFill>
          </a:endParaRPr>
        </a:p>
      </dgm:t>
    </dgm:pt>
    <dgm:pt modelId="{D8245882-6152-4FA0-8F81-71E2ADDB5E24}" type="parTrans" cxnId="{1C43A46C-EB14-4259-B754-5218F8D7B5D8}">
      <dgm:prSet/>
      <dgm:spPr/>
      <dgm:t>
        <a:bodyPr/>
        <a:lstStyle/>
        <a:p>
          <a:endParaRPr lang="it-IT"/>
        </a:p>
      </dgm:t>
    </dgm:pt>
    <dgm:pt modelId="{9C94EE8A-EFC5-4EE6-93DA-3DC08DCC4D63}" type="sibTrans" cxnId="{1C43A46C-EB14-4259-B754-5218F8D7B5D8}">
      <dgm:prSet/>
      <dgm:spPr/>
      <dgm:t>
        <a:bodyPr/>
        <a:lstStyle/>
        <a:p>
          <a:endParaRPr lang="it-IT"/>
        </a:p>
      </dgm:t>
    </dgm:pt>
    <dgm:pt modelId="{4B6E8FE1-96D0-48BE-9B56-E3D0E0CD1536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1"/>
              </a:solidFill>
            </a:rPr>
            <a:t>capitale proprio</a:t>
          </a:r>
          <a:r>
            <a:rPr lang="it-IT" dirty="0" smtClean="0">
              <a:solidFill>
                <a:schemeClr val="tx1"/>
              </a:solidFill>
            </a:rPr>
            <a:t>, che coincide con gli apporti del proprietario e non è soggetto a obblighi di rimborso</a:t>
          </a:r>
          <a:endParaRPr lang="it-IT" dirty="0">
            <a:solidFill>
              <a:schemeClr val="tx1"/>
            </a:solidFill>
          </a:endParaRPr>
        </a:p>
      </dgm:t>
    </dgm:pt>
    <dgm:pt modelId="{52330F0A-6D83-48F1-A81F-24980918FCA1}" type="parTrans" cxnId="{E08905E7-E013-4301-9007-84A4F358E8EF}">
      <dgm:prSet/>
      <dgm:spPr/>
      <dgm:t>
        <a:bodyPr/>
        <a:lstStyle/>
        <a:p>
          <a:endParaRPr lang="it-IT"/>
        </a:p>
      </dgm:t>
    </dgm:pt>
    <dgm:pt modelId="{13A0F2CE-893C-4A9C-B79D-A7DE44937262}" type="sibTrans" cxnId="{E08905E7-E013-4301-9007-84A4F358E8EF}">
      <dgm:prSet/>
      <dgm:spPr/>
      <dgm:t>
        <a:bodyPr/>
        <a:lstStyle/>
        <a:p>
          <a:endParaRPr lang="it-IT"/>
        </a:p>
      </dgm:t>
    </dgm:pt>
    <dgm:pt modelId="{A0DC961D-418B-4660-8E57-EBDED1B3E4C2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il </a:t>
          </a:r>
          <a:r>
            <a:rPr lang="it-IT" b="1" dirty="0" smtClean="0">
              <a:solidFill>
                <a:schemeClr val="tx1"/>
              </a:solidFill>
            </a:rPr>
            <a:t>capitale di debito</a:t>
          </a:r>
          <a:r>
            <a:rPr lang="it-IT" dirty="0" smtClean="0">
              <a:solidFill>
                <a:schemeClr val="tx1"/>
              </a:solidFill>
            </a:rPr>
            <a:t>, da rimborsare a  scadenza</a:t>
          </a:r>
          <a:endParaRPr lang="it-IT" dirty="0">
            <a:solidFill>
              <a:schemeClr val="tx1"/>
            </a:solidFill>
          </a:endParaRPr>
        </a:p>
      </dgm:t>
    </dgm:pt>
    <dgm:pt modelId="{8C9E7779-962A-49BD-98FF-B0D97AB474FC}" type="parTrans" cxnId="{4D24A1DA-65AC-4EB4-9AFD-99D4B429776E}">
      <dgm:prSet/>
      <dgm:spPr/>
      <dgm:t>
        <a:bodyPr/>
        <a:lstStyle/>
        <a:p>
          <a:endParaRPr lang="it-IT"/>
        </a:p>
      </dgm:t>
    </dgm:pt>
    <dgm:pt modelId="{FE66D560-C172-4939-ADD9-AAA79861ACE2}" type="sibTrans" cxnId="{4D24A1DA-65AC-4EB4-9AFD-99D4B429776E}">
      <dgm:prSet/>
      <dgm:spPr/>
      <dgm:t>
        <a:bodyPr/>
        <a:lstStyle/>
        <a:p>
          <a:endParaRPr lang="it-IT"/>
        </a:p>
      </dgm:t>
    </dgm:pt>
    <dgm:pt modelId="{BECF7A40-3185-4316-B37C-1DAF00DD1485}" type="pres">
      <dgm:prSet presAssocID="{B149D8D9-41C9-48F7-8ED4-3017B84787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D88B79F5-BCD4-4989-94EF-44074148FF2B}" type="pres">
      <dgm:prSet presAssocID="{F80C7DFE-35B9-40C8-991E-1E2A9027E69B}" presName="hierRoot1" presStyleCnt="0">
        <dgm:presLayoutVars>
          <dgm:hierBranch val="init"/>
        </dgm:presLayoutVars>
      </dgm:prSet>
      <dgm:spPr/>
    </dgm:pt>
    <dgm:pt modelId="{89A9CB94-3595-4C37-9A16-73161BD4200C}" type="pres">
      <dgm:prSet presAssocID="{F80C7DFE-35B9-40C8-991E-1E2A9027E69B}" presName="rootComposite1" presStyleCnt="0"/>
      <dgm:spPr/>
    </dgm:pt>
    <dgm:pt modelId="{CF3BCC37-F99E-4DFB-889E-3E356208419B}" type="pres">
      <dgm:prSet presAssocID="{F80C7DFE-35B9-40C8-991E-1E2A9027E69B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A89513E-8050-4E28-A2A5-ED2E05DD1C99}" type="pres">
      <dgm:prSet presAssocID="{F80C7DFE-35B9-40C8-991E-1E2A9027E69B}" presName="rootConnector1" presStyleLbl="node1" presStyleIdx="0" presStyleCnt="0"/>
      <dgm:spPr/>
      <dgm:t>
        <a:bodyPr/>
        <a:lstStyle/>
        <a:p>
          <a:endParaRPr lang="it-IT"/>
        </a:p>
      </dgm:t>
    </dgm:pt>
    <dgm:pt modelId="{4BB5555C-D5C2-4699-BF3F-01199B3AD771}" type="pres">
      <dgm:prSet presAssocID="{F80C7DFE-35B9-40C8-991E-1E2A9027E69B}" presName="hierChild2" presStyleCnt="0"/>
      <dgm:spPr/>
    </dgm:pt>
    <dgm:pt modelId="{0BEE618B-A781-43A3-BE5A-E43DE57AADCD}" type="pres">
      <dgm:prSet presAssocID="{F80C7DFE-35B9-40C8-991E-1E2A9027E69B}" presName="hierChild3" presStyleCnt="0"/>
      <dgm:spPr/>
    </dgm:pt>
    <dgm:pt modelId="{21C08A6B-7F9E-4671-8E52-09C46C24F84E}" type="pres">
      <dgm:prSet presAssocID="{8C03C563-2521-46B5-B7D7-58B2690EF314}" presName="hierRoot1" presStyleCnt="0">
        <dgm:presLayoutVars>
          <dgm:hierBranch val="init"/>
        </dgm:presLayoutVars>
      </dgm:prSet>
      <dgm:spPr/>
    </dgm:pt>
    <dgm:pt modelId="{89D2DF2F-6372-4F1E-9B5E-864E5BCAD06A}" type="pres">
      <dgm:prSet presAssocID="{8C03C563-2521-46B5-B7D7-58B2690EF314}" presName="rootComposite1" presStyleCnt="0"/>
      <dgm:spPr/>
    </dgm:pt>
    <dgm:pt modelId="{A88B00C2-AB1A-480E-95B6-B30824C43DE7}" type="pres">
      <dgm:prSet presAssocID="{8C03C563-2521-46B5-B7D7-58B2690EF314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5451BB3-95BC-46BC-B44C-C42F2B460497}" type="pres">
      <dgm:prSet presAssocID="{8C03C563-2521-46B5-B7D7-58B2690EF314}" presName="rootConnector1" presStyleLbl="node1" presStyleIdx="0" presStyleCnt="0"/>
      <dgm:spPr/>
      <dgm:t>
        <a:bodyPr/>
        <a:lstStyle/>
        <a:p>
          <a:endParaRPr lang="it-IT"/>
        </a:p>
      </dgm:t>
    </dgm:pt>
    <dgm:pt modelId="{F0D8D951-C222-4AAE-93A3-CF483D897E98}" type="pres">
      <dgm:prSet presAssocID="{8C03C563-2521-46B5-B7D7-58B2690EF314}" presName="hierChild2" presStyleCnt="0"/>
      <dgm:spPr/>
    </dgm:pt>
    <dgm:pt modelId="{807CB1AC-3ACA-4E77-846F-0AD12A49CEFB}" type="pres">
      <dgm:prSet presAssocID="{52330F0A-6D83-48F1-A81F-24980918FCA1}" presName="Name37" presStyleLbl="parChTrans1D2" presStyleIdx="0" presStyleCnt="2"/>
      <dgm:spPr/>
      <dgm:t>
        <a:bodyPr/>
        <a:lstStyle/>
        <a:p>
          <a:endParaRPr lang="it-IT"/>
        </a:p>
      </dgm:t>
    </dgm:pt>
    <dgm:pt modelId="{F21040D4-EED1-4A34-9CF9-B552CAFE40D9}" type="pres">
      <dgm:prSet presAssocID="{4B6E8FE1-96D0-48BE-9B56-E3D0E0CD1536}" presName="hierRoot2" presStyleCnt="0">
        <dgm:presLayoutVars>
          <dgm:hierBranch val="init"/>
        </dgm:presLayoutVars>
      </dgm:prSet>
      <dgm:spPr/>
    </dgm:pt>
    <dgm:pt modelId="{9F227F4D-C389-488C-BA2C-48549A2A51AC}" type="pres">
      <dgm:prSet presAssocID="{4B6E8FE1-96D0-48BE-9B56-E3D0E0CD1536}" presName="rootComposite" presStyleCnt="0"/>
      <dgm:spPr/>
    </dgm:pt>
    <dgm:pt modelId="{BBD977B9-FFB5-4C3F-8814-D4E47D8BF633}" type="pres">
      <dgm:prSet presAssocID="{4B6E8FE1-96D0-48BE-9B56-E3D0E0CD153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339FB26-7454-42C1-9402-CF3583AF1DD0}" type="pres">
      <dgm:prSet presAssocID="{4B6E8FE1-96D0-48BE-9B56-E3D0E0CD1536}" presName="rootConnector" presStyleLbl="node2" presStyleIdx="0" presStyleCnt="2"/>
      <dgm:spPr/>
      <dgm:t>
        <a:bodyPr/>
        <a:lstStyle/>
        <a:p>
          <a:endParaRPr lang="it-IT"/>
        </a:p>
      </dgm:t>
    </dgm:pt>
    <dgm:pt modelId="{06CD98FD-1A7D-4FDA-AE09-28381244906A}" type="pres">
      <dgm:prSet presAssocID="{4B6E8FE1-96D0-48BE-9B56-E3D0E0CD1536}" presName="hierChild4" presStyleCnt="0"/>
      <dgm:spPr/>
    </dgm:pt>
    <dgm:pt modelId="{07627641-D26D-424A-9FF8-54E42873EE8D}" type="pres">
      <dgm:prSet presAssocID="{4B6E8FE1-96D0-48BE-9B56-E3D0E0CD1536}" presName="hierChild5" presStyleCnt="0"/>
      <dgm:spPr/>
    </dgm:pt>
    <dgm:pt modelId="{5D794E30-B545-4DC3-B27C-13B327A1C055}" type="pres">
      <dgm:prSet presAssocID="{8C9E7779-962A-49BD-98FF-B0D97AB474FC}" presName="Name37" presStyleLbl="parChTrans1D2" presStyleIdx="1" presStyleCnt="2"/>
      <dgm:spPr/>
      <dgm:t>
        <a:bodyPr/>
        <a:lstStyle/>
        <a:p>
          <a:endParaRPr lang="it-IT"/>
        </a:p>
      </dgm:t>
    </dgm:pt>
    <dgm:pt modelId="{64BFB06C-4614-440E-9CB1-47CFE7A52894}" type="pres">
      <dgm:prSet presAssocID="{A0DC961D-418B-4660-8E57-EBDED1B3E4C2}" presName="hierRoot2" presStyleCnt="0">
        <dgm:presLayoutVars>
          <dgm:hierBranch val="init"/>
        </dgm:presLayoutVars>
      </dgm:prSet>
      <dgm:spPr/>
    </dgm:pt>
    <dgm:pt modelId="{898BA966-A3E0-4F89-9F4F-8EABC29921A6}" type="pres">
      <dgm:prSet presAssocID="{A0DC961D-418B-4660-8E57-EBDED1B3E4C2}" presName="rootComposite" presStyleCnt="0"/>
      <dgm:spPr/>
    </dgm:pt>
    <dgm:pt modelId="{431A7D38-2F23-4CA1-9AE7-D30F6812E716}" type="pres">
      <dgm:prSet presAssocID="{A0DC961D-418B-4660-8E57-EBDED1B3E4C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095F7E-C650-4B4A-9FA7-EE4BE1631650}" type="pres">
      <dgm:prSet presAssocID="{A0DC961D-418B-4660-8E57-EBDED1B3E4C2}" presName="rootConnector" presStyleLbl="node2" presStyleIdx="1" presStyleCnt="2"/>
      <dgm:spPr/>
      <dgm:t>
        <a:bodyPr/>
        <a:lstStyle/>
        <a:p>
          <a:endParaRPr lang="it-IT"/>
        </a:p>
      </dgm:t>
    </dgm:pt>
    <dgm:pt modelId="{F4C64E03-0EE6-41F1-98DC-3AB3A2BDBB73}" type="pres">
      <dgm:prSet presAssocID="{A0DC961D-418B-4660-8E57-EBDED1B3E4C2}" presName="hierChild4" presStyleCnt="0"/>
      <dgm:spPr/>
    </dgm:pt>
    <dgm:pt modelId="{F9C604D7-4916-4E62-802C-72367413871E}" type="pres">
      <dgm:prSet presAssocID="{A0DC961D-418B-4660-8E57-EBDED1B3E4C2}" presName="hierChild5" presStyleCnt="0"/>
      <dgm:spPr/>
    </dgm:pt>
    <dgm:pt modelId="{47B52808-2975-4802-98F3-B327C5667A80}" type="pres">
      <dgm:prSet presAssocID="{8C03C563-2521-46B5-B7D7-58B2690EF314}" presName="hierChild3" presStyleCnt="0"/>
      <dgm:spPr/>
    </dgm:pt>
  </dgm:ptLst>
  <dgm:cxnLst>
    <dgm:cxn modelId="{B3F1687D-3897-49AB-892D-6548DB1FAF8B}" type="presOf" srcId="{52330F0A-6D83-48F1-A81F-24980918FCA1}" destId="{807CB1AC-3ACA-4E77-846F-0AD12A49CEFB}" srcOrd="0" destOrd="0" presId="urn:microsoft.com/office/officeart/2005/8/layout/orgChart1"/>
    <dgm:cxn modelId="{2677AA22-0CDF-45EC-9D72-B3190F8C8A85}" srcId="{B149D8D9-41C9-48F7-8ED4-3017B8478705}" destId="{F80C7DFE-35B9-40C8-991E-1E2A9027E69B}" srcOrd="0" destOrd="0" parTransId="{B793EC93-AFEA-4815-8106-088928488178}" sibTransId="{A046FE6C-2CFD-4F1E-BD80-BBCA9396FE9D}"/>
    <dgm:cxn modelId="{BC1EEBE2-2A1A-4338-9C80-960E0CED7B81}" type="presOf" srcId="{A0DC961D-418B-4660-8E57-EBDED1B3E4C2}" destId="{CB095F7E-C650-4B4A-9FA7-EE4BE1631650}" srcOrd="1" destOrd="0" presId="urn:microsoft.com/office/officeart/2005/8/layout/orgChart1"/>
    <dgm:cxn modelId="{E08905E7-E013-4301-9007-84A4F358E8EF}" srcId="{8C03C563-2521-46B5-B7D7-58B2690EF314}" destId="{4B6E8FE1-96D0-48BE-9B56-E3D0E0CD1536}" srcOrd="0" destOrd="0" parTransId="{52330F0A-6D83-48F1-A81F-24980918FCA1}" sibTransId="{13A0F2CE-893C-4A9C-B79D-A7DE44937262}"/>
    <dgm:cxn modelId="{4D24A1DA-65AC-4EB4-9AFD-99D4B429776E}" srcId="{8C03C563-2521-46B5-B7D7-58B2690EF314}" destId="{A0DC961D-418B-4660-8E57-EBDED1B3E4C2}" srcOrd="1" destOrd="0" parTransId="{8C9E7779-962A-49BD-98FF-B0D97AB474FC}" sibTransId="{FE66D560-C172-4939-ADD9-AAA79861ACE2}"/>
    <dgm:cxn modelId="{E73910DE-77C6-4AC6-ACBE-A938E5B661B0}" type="presOf" srcId="{8C9E7779-962A-49BD-98FF-B0D97AB474FC}" destId="{5D794E30-B545-4DC3-B27C-13B327A1C055}" srcOrd="0" destOrd="0" presId="urn:microsoft.com/office/officeart/2005/8/layout/orgChart1"/>
    <dgm:cxn modelId="{6485A54C-ECED-4A17-B21F-54966D816FE5}" type="presOf" srcId="{8C03C563-2521-46B5-B7D7-58B2690EF314}" destId="{45451BB3-95BC-46BC-B44C-C42F2B460497}" srcOrd="1" destOrd="0" presId="urn:microsoft.com/office/officeart/2005/8/layout/orgChart1"/>
    <dgm:cxn modelId="{2E2ECEFD-040D-49B3-9106-E4B419833A83}" type="presOf" srcId="{F80C7DFE-35B9-40C8-991E-1E2A9027E69B}" destId="{CF3BCC37-F99E-4DFB-889E-3E356208419B}" srcOrd="0" destOrd="0" presId="urn:microsoft.com/office/officeart/2005/8/layout/orgChart1"/>
    <dgm:cxn modelId="{0D5F87F1-3CA0-4AB4-8152-438DEA5A39AE}" type="presOf" srcId="{8C03C563-2521-46B5-B7D7-58B2690EF314}" destId="{A88B00C2-AB1A-480E-95B6-B30824C43DE7}" srcOrd="0" destOrd="0" presId="urn:microsoft.com/office/officeart/2005/8/layout/orgChart1"/>
    <dgm:cxn modelId="{682FE4F1-1442-44E9-A3A6-763F2C54DDC8}" type="presOf" srcId="{4B6E8FE1-96D0-48BE-9B56-E3D0E0CD1536}" destId="{BBD977B9-FFB5-4C3F-8814-D4E47D8BF633}" srcOrd="0" destOrd="0" presId="urn:microsoft.com/office/officeart/2005/8/layout/orgChart1"/>
    <dgm:cxn modelId="{42DD5C90-D1C2-49A0-AB2E-0C823922C5E6}" type="presOf" srcId="{F80C7DFE-35B9-40C8-991E-1E2A9027E69B}" destId="{7A89513E-8050-4E28-A2A5-ED2E05DD1C99}" srcOrd="1" destOrd="0" presId="urn:microsoft.com/office/officeart/2005/8/layout/orgChart1"/>
    <dgm:cxn modelId="{56EEF17F-4316-45D2-8736-0071ED7B4124}" type="presOf" srcId="{A0DC961D-418B-4660-8E57-EBDED1B3E4C2}" destId="{431A7D38-2F23-4CA1-9AE7-D30F6812E716}" srcOrd="0" destOrd="0" presId="urn:microsoft.com/office/officeart/2005/8/layout/orgChart1"/>
    <dgm:cxn modelId="{6520E9E8-3561-426F-B998-1BF38E17B689}" type="presOf" srcId="{B149D8D9-41C9-48F7-8ED4-3017B8478705}" destId="{BECF7A40-3185-4316-B37C-1DAF00DD1485}" srcOrd="0" destOrd="0" presId="urn:microsoft.com/office/officeart/2005/8/layout/orgChart1"/>
    <dgm:cxn modelId="{F3D8B864-3D91-42C6-BDB4-00646643E177}" type="presOf" srcId="{4B6E8FE1-96D0-48BE-9B56-E3D0E0CD1536}" destId="{C339FB26-7454-42C1-9402-CF3583AF1DD0}" srcOrd="1" destOrd="0" presId="urn:microsoft.com/office/officeart/2005/8/layout/orgChart1"/>
    <dgm:cxn modelId="{1C43A46C-EB14-4259-B754-5218F8D7B5D8}" srcId="{B149D8D9-41C9-48F7-8ED4-3017B8478705}" destId="{8C03C563-2521-46B5-B7D7-58B2690EF314}" srcOrd="1" destOrd="0" parTransId="{D8245882-6152-4FA0-8F81-71E2ADDB5E24}" sibTransId="{9C94EE8A-EFC5-4EE6-93DA-3DC08DCC4D63}"/>
    <dgm:cxn modelId="{AC430B7F-AF47-4347-B76C-DA4469B4C057}" type="presParOf" srcId="{BECF7A40-3185-4316-B37C-1DAF00DD1485}" destId="{D88B79F5-BCD4-4989-94EF-44074148FF2B}" srcOrd="0" destOrd="0" presId="urn:microsoft.com/office/officeart/2005/8/layout/orgChart1"/>
    <dgm:cxn modelId="{C83188F4-DD0B-46C0-933F-50690EB0A96E}" type="presParOf" srcId="{D88B79F5-BCD4-4989-94EF-44074148FF2B}" destId="{89A9CB94-3595-4C37-9A16-73161BD4200C}" srcOrd="0" destOrd="0" presId="urn:microsoft.com/office/officeart/2005/8/layout/orgChart1"/>
    <dgm:cxn modelId="{E594B5CE-FD7B-4DC5-9DDD-0CA5275BD25F}" type="presParOf" srcId="{89A9CB94-3595-4C37-9A16-73161BD4200C}" destId="{CF3BCC37-F99E-4DFB-889E-3E356208419B}" srcOrd="0" destOrd="0" presId="urn:microsoft.com/office/officeart/2005/8/layout/orgChart1"/>
    <dgm:cxn modelId="{82E47FFE-77A9-43B5-8B3B-D8EBE0564C8F}" type="presParOf" srcId="{89A9CB94-3595-4C37-9A16-73161BD4200C}" destId="{7A89513E-8050-4E28-A2A5-ED2E05DD1C99}" srcOrd="1" destOrd="0" presId="urn:microsoft.com/office/officeart/2005/8/layout/orgChart1"/>
    <dgm:cxn modelId="{2B6A31C2-6FED-4D8E-88CC-889CC46E30C3}" type="presParOf" srcId="{D88B79F5-BCD4-4989-94EF-44074148FF2B}" destId="{4BB5555C-D5C2-4699-BF3F-01199B3AD771}" srcOrd="1" destOrd="0" presId="urn:microsoft.com/office/officeart/2005/8/layout/orgChart1"/>
    <dgm:cxn modelId="{33A39574-EE29-4B95-A08C-84EDC0FC6B7E}" type="presParOf" srcId="{D88B79F5-BCD4-4989-94EF-44074148FF2B}" destId="{0BEE618B-A781-43A3-BE5A-E43DE57AADCD}" srcOrd="2" destOrd="0" presId="urn:microsoft.com/office/officeart/2005/8/layout/orgChart1"/>
    <dgm:cxn modelId="{21232152-38E5-46C9-AB1D-8BAEC7BDEAE1}" type="presParOf" srcId="{BECF7A40-3185-4316-B37C-1DAF00DD1485}" destId="{21C08A6B-7F9E-4671-8E52-09C46C24F84E}" srcOrd="1" destOrd="0" presId="urn:microsoft.com/office/officeart/2005/8/layout/orgChart1"/>
    <dgm:cxn modelId="{E834FADF-0267-48A6-9111-03170770BC13}" type="presParOf" srcId="{21C08A6B-7F9E-4671-8E52-09C46C24F84E}" destId="{89D2DF2F-6372-4F1E-9B5E-864E5BCAD06A}" srcOrd="0" destOrd="0" presId="urn:microsoft.com/office/officeart/2005/8/layout/orgChart1"/>
    <dgm:cxn modelId="{EF44BDCA-31C2-411A-84BC-EF580B3C4E1D}" type="presParOf" srcId="{89D2DF2F-6372-4F1E-9B5E-864E5BCAD06A}" destId="{A88B00C2-AB1A-480E-95B6-B30824C43DE7}" srcOrd="0" destOrd="0" presId="urn:microsoft.com/office/officeart/2005/8/layout/orgChart1"/>
    <dgm:cxn modelId="{9D2AACFB-BEA8-46DB-BC02-CA8795E862FD}" type="presParOf" srcId="{89D2DF2F-6372-4F1E-9B5E-864E5BCAD06A}" destId="{45451BB3-95BC-46BC-B44C-C42F2B460497}" srcOrd="1" destOrd="0" presId="urn:microsoft.com/office/officeart/2005/8/layout/orgChart1"/>
    <dgm:cxn modelId="{A6F0402F-1D8E-4346-8B61-7BCED6EE323F}" type="presParOf" srcId="{21C08A6B-7F9E-4671-8E52-09C46C24F84E}" destId="{F0D8D951-C222-4AAE-93A3-CF483D897E98}" srcOrd="1" destOrd="0" presId="urn:microsoft.com/office/officeart/2005/8/layout/orgChart1"/>
    <dgm:cxn modelId="{A94E0A91-1D17-4B15-849B-14EA3725C586}" type="presParOf" srcId="{F0D8D951-C222-4AAE-93A3-CF483D897E98}" destId="{807CB1AC-3ACA-4E77-846F-0AD12A49CEFB}" srcOrd="0" destOrd="0" presId="urn:microsoft.com/office/officeart/2005/8/layout/orgChart1"/>
    <dgm:cxn modelId="{551CE1E2-25B0-4A4E-8561-B2B40C8E628A}" type="presParOf" srcId="{F0D8D951-C222-4AAE-93A3-CF483D897E98}" destId="{F21040D4-EED1-4A34-9CF9-B552CAFE40D9}" srcOrd="1" destOrd="0" presId="urn:microsoft.com/office/officeart/2005/8/layout/orgChart1"/>
    <dgm:cxn modelId="{403B3156-A22B-4F0F-8F66-E4CADE5F1469}" type="presParOf" srcId="{F21040D4-EED1-4A34-9CF9-B552CAFE40D9}" destId="{9F227F4D-C389-488C-BA2C-48549A2A51AC}" srcOrd="0" destOrd="0" presId="urn:microsoft.com/office/officeart/2005/8/layout/orgChart1"/>
    <dgm:cxn modelId="{DCDAEF30-F02C-4947-97B4-AF6604307EF4}" type="presParOf" srcId="{9F227F4D-C389-488C-BA2C-48549A2A51AC}" destId="{BBD977B9-FFB5-4C3F-8814-D4E47D8BF633}" srcOrd="0" destOrd="0" presId="urn:microsoft.com/office/officeart/2005/8/layout/orgChart1"/>
    <dgm:cxn modelId="{FF424F3E-CCA7-48B3-8678-DD63EF8B7968}" type="presParOf" srcId="{9F227F4D-C389-488C-BA2C-48549A2A51AC}" destId="{C339FB26-7454-42C1-9402-CF3583AF1DD0}" srcOrd="1" destOrd="0" presId="urn:microsoft.com/office/officeart/2005/8/layout/orgChart1"/>
    <dgm:cxn modelId="{EDDB3351-DCD1-49F2-9073-F56C2EFEABAD}" type="presParOf" srcId="{F21040D4-EED1-4A34-9CF9-B552CAFE40D9}" destId="{06CD98FD-1A7D-4FDA-AE09-28381244906A}" srcOrd="1" destOrd="0" presId="urn:microsoft.com/office/officeart/2005/8/layout/orgChart1"/>
    <dgm:cxn modelId="{84F5E006-6656-49F8-9F58-FB7349558938}" type="presParOf" srcId="{F21040D4-EED1-4A34-9CF9-B552CAFE40D9}" destId="{07627641-D26D-424A-9FF8-54E42873EE8D}" srcOrd="2" destOrd="0" presId="urn:microsoft.com/office/officeart/2005/8/layout/orgChart1"/>
    <dgm:cxn modelId="{B5B9F7A1-C2ED-49F4-A741-E11CEE0D25DD}" type="presParOf" srcId="{F0D8D951-C222-4AAE-93A3-CF483D897E98}" destId="{5D794E30-B545-4DC3-B27C-13B327A1C055}" srcOrd="2" destOrd="0" presId="urn:microsoft.com/office/officeart/2005/8/layout/orgChart1"/>
    <dgm:cxn modelId="{AAC491C6-B8D2-4987-8469-8550EDE1434D}" type="presParOf" srcId="{F0D8D951-C222-4AAE-93A3-CF483D897E98}" destId="{64BFB06C-4614-440E-9CB1-47CFE7A52894}" srcOrd="3" destOrd="0" presId="urn:microsoft.com/office/officeart/2005/8/layout/orgChart1"/>
    <dgm:cxn modelId="{07EF229E-BCE9-4780-ADC3-B421DDB46F0A}" type="presParOf" srcId="{64BFB06C-4614-440E-9CB1-47CFE7A52894}" destId="{898BA966-A3E0-4F89-9F4F-8EABC29921A6}" srcOrd="0" destOrd="0" presId="urn:microsoft.com/office/officeart/2005/8/layout/orgChart1"/>
    <dgm:cxn modelId="{3D456D42-8D5D-4626-AD8F-A0AB363E2803}" type="presParOf" srcId="{898BA966-A3E0-4F89-9F4F-8EABC29921A6}" destId="{431A7D38-2F23-4CA1-9AE7-D30F6812E716}" srcOrd="0" destOrd="0" presId="urn:microsoft.com/office/officeart/2005/8/layout/orgChart1"/>
    <dgm:cxn modelId="{1B87E593-E4E6-4FC2-A919-DB0B64CC55EC}" type="presParOf" srcId="{898BA966-A3E0-4F89-9F4F-8EABC29921A6}" destId="{CB095F7E-C650-4B4A-9FA7-EE4BE1631650}" srcOrd="1" destOrd="0" presId="urn:microsoft.com/office/officeart/2005/8/layout/orgChart1"/>
    <dgm:cxn modelId="{9B320509-B946-4DBE-9E36-1D0F63C33D99}" type="presParOf" srcId="{64BFB06C-4614-440E-9CB1-47CFE7A52894}" destId="{F4C64E03-0EE6-41F1-98DC-3AB3A2BDBB73}" srcOrd="1" destOrd="0" presId="urn:microsoft.com/office/officeart/2005/8/layout/orgChart1"/>
    <dgm:cxn modelId="{0E597AFC-E96E-4E85-A8A4-C80FB4B1F8A9}" type="presParOf" srcId="{64BFB06C-4614-440E-9CB1-47CFE7A52894}" destId="{F9C604D7-4916-4E62-802C-72367413871E}" srcOrd="2" destOrd="0" presId="urn:microsoft.com/office/officeart/2005/8/layout/orgChart1"/>
    <dgm:cxn modelId="{77843480-7FD6-4076-A751-F0CB380D347C}" type="presParOf" srcId="{21C08A6B-7F9E-4671-8E52-09C46C24F84E}" destId="{47B52808-2975-4802-98F3-B327C5667A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950766-DDAF-4266-974A-244F1E867DF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3B1EF6-43D1-456F-AEE8-769897BA11F6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 </a:t>
          </a:r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costi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 sono misurati: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35A4964A-0C29-4BDC-9499-C0C6C9F69A31}" type="parTrans" cxnId="{98130F15-C77D-4550-B3F8-AD5AC32534F6}">
      <dgm:prSet/>
      <dgm:spPr/>
      <dgm:t>
        <a:bodyPr/>
        <a:lstStyle/>
        <a:p>
          <a:endParaRPr lang="it-IT"/>
        </a:p>
      </dgm:t>
    </dgm:pt>
    <dgm:pt modelId="{04ED6701-2D98-46A8-9EDF-311AD035CFEE}" type="sibTrans" cxnId="{98130F15-C77D-4550-B3F8-AD5AC32534F6}">
      <dgm:prSet/>
      <dgm:spPr/>
      <dgm:t>
        <a:bodyPr/>
        <a:lstStyle/>
        <a:p>
          <a:endParaRPr lang="it-IT"/>
        </a:p>
      </dgm:t>
    </dgm:pt>
    <dgm:pt modelId="{952FC9E6-F342-4124-8C75-4E574E184669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 </a:t>
          </a:r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ricavi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 sono misurati: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A52A94B8-38CA-4A2F-A51A-3D31F04FF8E0}" type="parTrans" cxnId="{D919E3D2-52A7-4D7E-8BC7-E62108A77A8D}">
      <dgm:prSet/>
      <dgm:spPr/>
      <dgm:t>
        <a:bodyPr/>
        <a:lstStyle/>
        <a:p>
          <a:endParaRPr lang="it-IT"/>
        </a:p>
      </dgm:t>
    </dgm:pt>
    <dgm:pt modelId="{14C24ABD-83E1-4CC0-9CA8-81FA245F7F42}" type="sibTrans" cxnId="{D919E3D2-52A7-4D7E-8BC7-E62108A77A8D}">
      <dgm:prSet/>
      <dgm:spPr/>
      <dgm:t>
        <a:bodyPr/>
        <a:lstStyle/>
        <a:p>
          <a:endParaRPr lang="it-IT"/>
        </a:p>
      </dgm:t>
    </dgm:pt>
    <dgm:pt modelId="{3C58EF47-9AC8-429E-B5D7-992A4482026B}">
      <dgm:prSet phldrT="[Testo]" custT="1"/>
      <dgm:spPr/>
      <dgm:t>
        <a:bodyPr/>
        <a:lstStyle/>
        <a:p>
          <a:r>
            <a:rPr lang="it-IT" sz="1600" dirty="0" smtClean="0">
              <a:latin typeface="Baskerville Old Face" pitchFamily="18" charset="0"/>
            </a:rPr>
            <a:t>dall’ammontare dei debiti di regolamento se il pagamento è dilazionato</a:t>
          </a:r>
          <a:endParaRPr lang="it-IT" sz="1600" dirty="0">
            <a:latin typeface="Baskerville Old Face" pitchFamily="18" charset="0"/>
          </a:endParaRPr>
        </a:p>
      </dgm:t>
    </dgm:pt>
    <dgm:pt modelId="{8E65A72B-5C3C-4048-890B-DA25672D39CC}" type="parTrans" cxnId="{475D9CAA-48CC-471B-A7CB-441667AA966C}">
      <dgm:prSet/>
      <dgm:spPr/>
      <dgm:t>
        <a:bodyPr/>
        <a:lstStyle/>
        <a:p>
          <a:endParaRPr lang="it-IT"/>
        </a:p>
      </dgm:t>
    </dgm:pt>
    <dgm:pt modelId="{D7A67E86-CD13-43FF-9109-7C8BCAA6AD3E}" type="sibTrans" cxnId="{475D9CAA-48CC-471B-A7CB-441667AA966C}">
      <dgm:prSet/>
      <dgm:spPr/>
      <dgm:t>
        <a:bodyPr/>
        <a:lstStyle/>
        <a:p>
          <a:endParaRPr lang="it-IT"/>
        </a:p>
      </dgm:t>
    </dgm:pt>
    <dgm:pt modelId="{AB382240-DE00-490C-A9EF-9D8F0600A37F}">
      <dgm:prSet phldrT="[Testo]" custT="1"/>
      <dgm:spPr/>
      <dgm:t>
        <a:bodyPr/>
        <a:lstStyle/>
        <a:p>
          <a:r>
            <a:rPr lang="it-IT" sz="1600" dirty="0" smtClean="0">
              <a:latin typeface="Baskerville Old Face" pitchFamily="18" charset="0"/>
            </a:rPr>
            <a:t>da uscite monetarie se il pagamento è immediato</a:t>
          </a:r>
          <a:endParaRPr lang="it-IT" sz="1600" dirty="0">
            <a:latin typeface="Baskerville Old Face" pitchFamily="18" charset="0"/>
          </a:endParaRPr>
        </a:p>
      </dgm:t>
    </dgm:pt>
    <dgm:pt modelId="{DCBC6271-C6DD-4B5D-9D1E-4F98C8F009D0}" type="parTrans" cxnId="{00FC41FD-A87C-4FF8-9D54-9F8A70F529A9}">
      <dgm:prSet/>
      <dgm:spPr/>
      <dgm:t>
        <a:bodyPr/>
        <a:lstStyle/>
        <a:p>
          <a:endParaRPr lang="it-IT"/>
        </a:p>
      </dgm:t>
    </dgm:pt>
    <dgm:pt modelId="{6DB8FBE4-3ADA-404C-ADBF-6C2B88408F1F}" type="sibTrans" cxnId="{00FC41FD-A87C-4FF8-9D54-9F8A70F529A9}">
      <dgm:prSet/>
      <dgm:spPr/>
      <dgm:t>
        <a:bodyPr/>
        <a:lstStyle/>
        <a:p>
          <a:endParaRPr lang="it-IT"/>
        </a:p>
      </dgm:t>
    </dgm:pt>
    <dgm:pt modelId="{CE96B99F-C861-460A-B1AB-956B3074316C}">
      <dgm:prSet phldrT="[Testo]" custT="1"/>
      <dgm:spPr/>
      <dgm:t>
        <a:bodyPr/>
        <a:lstStyle/>
        <a:p>
          <a:r>
            <a:rPr lang="it-IT" sz="1600" dirty="0" smtClean="0">
              <a:latin typeface="Baskerville Old Face" pitchFamily="18" charset="0"/>
            </a:rPr>
            <a:t>dall’ammontare dei crediti di regolamento se la riscossione è dilazionata</a:t>
          </a:r>
          <a:endParaRPr lang="it-IT" sz="1600" dirty="0">
            <a:latin typeface="Baskerville Old Face" pitchFamily="18" charset="0"/>
          </a:endParaRPr>
        </a:p>
      </dgm:t>
    </dgm:pt>
    <dgm:pt modelId="{BDA31CEA-826C-4856-86F5-663716C90CEB}" type="parTrans" cxnId="{55FCCF5F-1F1B-4E73-899D-A14B1FC963F8}">
      <dgm:prSet/>
      <dgm:spPr/>
      <dgm:t>
        <a:bodyPr/>
        <a:lstStyle/>
        <a:p>
          <a:endParaRPr lang="it-IT"/>
        </a:p>
      </dgm:t>
    </dgm:pt>
    <dgm:pt modelId="{EA94B181-C425-4A58-8A84-C724FDB5C65B}" type="sibTrans" cxnId="{55FCCF5F-1F1B-4E73-899D-A14B1FC963F8}">
      <dgm:prSet/>
      <dgm:spPr/>
      <dgm:t>
        <a:bodyPr/>
        <a:lstStyle/>
        <a:p>
          <a:endParaRPr lang="it-IT"/>
        </a:p>
      </dgm:t>
    </dgm:pt>
    <dgm:pt modelId="{8041D09F-752E-48D0-BEB4-619C91FEEDC9}">
      <dgm:prSet phldrT="[Testo]" custT="1"/>
      <dgm:spPr/>
      <dgm:t>
        <a:bodyPr/>
        <a:lstStyle/>
        <a:p>
          <a:r>
            <a:rPr lang="it-IT" sz="1600" dirty="0" smtClean="0">
              <a:latin typeface="Baskerville Old Face" pitchFamily="18" charset="0"/>
            </a:rPr>
            <a:t>da entrate monetarie se la riscossione è immediata</a:t>
          </a:r>
          <a:endParaRPr lang="it-IT" sz="1600" dirty="0">
            <a:latin typeface="Baskerville Old Face" pitchFamily="18" charset="0"/>
          </a:endParaRPr>
        </a:p>
      </dgm:t>
    </dgm:pt>
    <dgm:pt modelId="{2F4E7D19-E6AE-4202-87A6-BB4733326945}" type="parTrans" cxnId="{E818C576-5239-4A70-9D62-9F3C57B3C4F5}">
      <dgm:prSet/>
      <dgm:spPr/>
      <dgm:t>
        <a:bodyPr/>
        <a:lstStyle/>
        <a:p>
          <a:endParaRPr lang="it-IT"/>
        </a:p>
      </dgm:t>
    </dgm:pt>
    <dgm:pt modelId="{189508FA-0308-4BE8-AD94-882311222B4B}" type="sibTrans" cxnId="{E818C576-5239-4A70-9D62-9F3C57B3C4F5}">
      <dgm:prSet/>
      <dgm:spPr/>
      <dgm:t>
        <a:bodyPr/>
        <a:lstStyle/>
        <a:p>
          <a:endParaRPr lang="it-IT"/>
        </a:p>
      </dgm:t>
    </dgm:pt>
    <dgm:pt modelId="{3BDE9DD1-EA98-47C5-B3A8-EAFCC8D0E1DD}" type="pres">
      <dgm:prSet presAssocID="{57950766-DDAF-4266-974A-244F1E867D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9C3424F-66F1-4835-842C-87A2AEDD5500}" type="pres">
      <dgm:prSet presAssocID="{C13B1EF6-43D1-456F-AEE8-769897BA11F6}" presName="parentLin" presStyleCnt="0"/>
      <dgm:spPr/>
    </dgm:pt>
    <dgm:pt modelId="{71B68667-0FD3-4949-A17F-897F284DABF7}" type="pres">
      <dgm:prSet presAssocID="{C13B1EF6-43D1-456F-AEE8-769897BA11F6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4C6D54AC-A169-4598-AD03-F574C9A28E94}" type="pres">
      <dgm:prSet presAssocID="{C13B1EF6-43D1-456F-AEE8-769897BA11F6}" presName="parentText" presStyleLbl="node1" presStyleIdx="0" presStyleCnt="2" custLinFactNeighborX="2262" custLinFactNeighborY="422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E9895AA-80DB-4A8D-863F-D4B80B9913B9}" type="pres">
      <dgm:prSet presAssocID="{C13B1EF6-43D1-456F-AEE8-769897BA11F6}" presName="negativeSpace" presStyleCnt="0"/>
      <dgm:spPr/>
    </dgm:pt>
    <dgm:pt modelId="{CDC37C5A-818B-4936-B633-49FA48C9F3AF}" type="pres">
      <dgm:prSet presAssocID="{C13B1EF6-43D1-456F-AEE8-769897BA11F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570F7C-FAD7-4815-9E24-AFC2E213B98F}" type="pres">
      <dgm:prSet presAssocID="{04ED6701-2D98-46A8-9EDF-311AD035CFEE}" presName="spaceBetweenRectangles" presStyleCnt="0"/>
      <dgm:spPr/>
    </dgm:pt>
    <dgm:pt modelId="{C0513614-CA79-4FE2-864D-0820834E25B8}" type="pres">
      <dgm:prSet presAssocID="{952FC9E6-F342-4124-8C75-4E574E184669}" presName="parentLin" presStyleCnt="0"/>
      <dgm:spPr/>
    </dgm:pt>
    <dgm:pt modelId="{B8F3C16A-6C50-4839-95B9-665A205C78D9}" type="pres">
      <dgm:prSet presAssocID="{952FC9E6-F342-4124-8C75-4E574E184669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0CF283B6-2960-4C00-BBDC-E7FCA045D0E5}" type="pres">
      <dgm:prSet presAssocID="{952FC9E6-F342-4124-8C75-4E574E18466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CF73AF-A24E-4B5C-9D1C-C803DEA43D2C}" type="pres">
      <dgm:prSet presAssocID="{952FC9E6-F342-4124-8C75-4E574E184669}" presName="negativeSpace" presStyleCnt="0"/>
      <dgm:spPr/>
    </dgm:pt>
    <dgm:pt modelId="{455F8BC7-B47C-4B57-B0A1-300B34E1E78C}" type="pres">
      <dgm:prSet presAssocID="{952FC9E6-F342-4124-8C75-4E574E18466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818C576-5239-4A70-9D62-9F3C57B3C4F5}" srcId="{952FC9E6-F342-4124-8C75-4E574E184669}" destId="{8041D09F-752E-48D0-BEB4-619C91FEEDC9}" srcOrd="0" destOrd="0" parTransId="{2F4E7D19-E6AE-4202-87A6-BB4733326945}" sibTransId="{189508FA-0308-4BE8-AD94-882311222B4B}"/>
    <dgm:cxn modelId="{83BDF396-4FFA-4AD3-90A1-612AE660D52C}" type="presOf" srcId="{952FC9E6-F342-4124-8C75-4E574E184669}" destId="{0CF283B6-2960-4C00-BBDC-E7FCA045D0E5}" srcOrd="1" destOrd="0" presId="urn:microsoft.com/office/officeart/2005/8/layout/list1"/>
    <dgm:cxn modelId="{2C97113B-BD45-4CF7-8010-558CFDA1A8BA}" type="presOf" srcId="{AB382240-DE00-490C-A9EF-9D8F0600A37F}" destId="{CDC37C5A-818B-4936-B633-49FA48C9F3AF}" srcOrd="0" destOrd="0" presId="urn:microsoft.com/office/officeart/2005/8/layout/list1"/>
    <dgm:cxn modelId="{D919E3D2-52A7-4D7E-8BC7-E62108A77A8D}" srcId="{57950766-DDAF-4266-974A-244F1E867DF7}" destId="{952FC9E6-F342-4124-8C75-4E574E184669}" srcOrd="1" destOrd="0" parTransId="{A52A94B8-38CA-4A2F-A51A-3D31F04FF8E0}" sibTransId="{14C24ABD-83E1-4CC0-9CA8-81FA245F7F42}"/>
    <dgm:cxn modelId="{C08E2337-0462-439D-8F80-BB68B2AC9E43}" type="presOf" srcId="{CE96B99F-C861-460A-B1AB-956B3074316C}" destId="{455F8BC7-B47C-4B57-B0A1-300B34E1E78C}" srcOrd="0" destOrd="1" presId="urn:microsoft.com/office/officeart/2005/8/layout/list1"/>
    <dgm:cxn modelId="{3F5B67E2-79E8-419B-8221-480C7D8F2985}" type="presOf" srcId="{3C58EF47-9AC8-429E-B5D7-992A4482026B}" destId="{CDC37C5A-818B-4936-B633-49FA48C9F3AF}" srcOrd="0" destOrd="1" presId="urn:microsoft.com/office/officeart/2005/8/layout/list1"/>
    <dgm:cxn modelId="{D20242D9-1EF0-4FF7-B734-88DC91C50C3F}" type="presOf" srcId="{8041D09F-752E-48D0-BEB4-619C91FEEDC9}" destId="{455F8BC7-B47C-4B57-B0A1-300B34E1E78C}" srcOrd="0" destOrd="0" presId="urn:microsoft.com/office/officeart/2005/8/layout/list1"/>
    <dgm:cxn modelId="{E00C272A-DBDE-4E83-892E-475FADD48661}" type="presOf" srcId="{C13B1EF6-43D1-456F-AEE8-769897BA11F6}" destId="{71B68667-0FD3-4949-A17F-897F284DABF7}" srcOrd="0" destOrd="0" presId="urn:microsoft.com/office/officeart/2005/8/layout/list1"/>
    <dgm:cxn modelId="{E439961C-4806-4DEC-AB92-E0C390A76560}" type="presOf" srcId="{C13B1EF6-43D1-456F-AEE8-769897BA11F6}" destId="{4C6D54AC-A169-4598-AD03-F574C9A28E94}" srcOrd="1" destOrd="0" presId="urn:microsoft.com/office/officeart/2005/8/layout/list1"/>
    <dgm:cxn modelId="{7644AECE-B15F-405A-8B94-139BA4FFE011}" type="presOf" srcId="{952FC9E6-F342-4124-8C75-4E574E184669}" destId="{B8F3C16A-6C50-4839-95B9-665A205C78D9}" srcOrd="0" destOrd="0" presId="urn:microsoft.com/office/officeart/2005/8/layout/list1"/>
    <dgm:cxn modelId="{55FCCF5F-1F1B-4E73-899D-A14B1FC963F8}" srcId="{952FC9E6-F342-4124-8C75-4E574E184669}" destId="{CE96B99F-C861-460A-B1AB-956B3074316C}" srcOrd="1" destOrd="0" parTransId="{BDA31CEA-826C-4856-86F5-663716C90CEB}" sibTransId="{EA94B181-C425-4A58-8A84-C724FDB5C65B}"/>
    <dgm:cxn modelId="{5DD3FE47-9E2C-4776-A542-1931FD051243}" type="presOf" srcId="{57950766-DDAF-4266-974A-244F1E867DF7}" destId="{3BDE9DD1-EA98-47C5-B3A8-EAFCC8D0E1DD}" srcOrd="0" destOrd="0" presId="urn:microsoft.com/office/officeart/2005/8/layout/list1"/>
    <dgm:cxn modelId="{00FC41FD-A87C-4FF8-9D54-9F8A70F529A9}" srcId="{C13B1EF6-43D1-456F-AEE8-769897BA11F6}" destId="{AB382240-DE00-490C-A9EF-9D8F0600A37F}" srcOrd="0" destOrd="0" parTransId="{DCBC6271-C6DD-4B5D-9D1E-4F98C8F009D0}" sibTransId="{6DB8FBE4-3ADA-404C-ADBF-6C2B88408F1F}"/>
    <dgm:cxn modelId="{475D9CAA-48CC-471B-A7CB-441667AA966C}" srcId="{C13B1EF6-43D1-456F-AEE8-769897BA11F6}" destId="{3C58EF47-9AC8-429E-B5D7-992A4482026B}" srcOrd="1" destOrd="0" parTransId="{8E65A72B-5C3C-4048-890B-DA25672D39CC}" sibTransId="{D7A67E86-CD13-43FF-9109-7C8BCAA6AD3E}"/>
    <dgm:cxn modelId="{98130F15-C77D-4550-B3F8-AD5AC32534F6}" srcId="{57950766-DDAF-4266-974A-244F1E867DF7}" destId="{C13B1EF6-43D1-456F-AEE8-769897BA11F6}" srcOrd="0" destOrd="0" parTransId="{35A4964A-0C29-4BDC-9499-C0C6C9F69A31}" sibTransId="{04ED6701-2D98-46A8-9EDF-311AD035CFEE}"/>
    <dgm:cxn modelId="{43297462-650F-4D6E-A3D1-15AF08A874E8}" type="presParOf" srcId="{3BDE9DD1-EA98-47C5-B3A8-EAFCC8D0E1DD}" destId="{B9C3424F-66F1-4835-842C-87A2AEDD5500}" srcOrd="0" destOrd="0" presId="urn:microsoft.com/office/officeart/2005/8/layout/list1"/>
    <dgm:cxn modelId="{2142AC9B-6BEB-474C-9001-73538D7A85EC}" type="presParOf" srcId="{B9C3424F-66F1-4835-842C-87A2AEDD5500}" destId="{71B68667-0FD3-4949-A17F-897F284DABF7}" srcOrd="0" destOrd="0" presId="urn:microsoft.com/office/officeart/2005/8/layout/list1"/>
    <dgm:cxn modelId="{3405BBB7-D6F7-44CF-9FF7-348EC968E106}" type="presParOf" srcId="{B9C3424F-66F1-4835-842C-87A2AEDD5500}" destId="{4C6D54AC-A169-4598-AD03-F574C9A28E94}" srcOrd="1" destOrd="0" presId="urn:microsoft.com/office/officeart/2005/8/layout/list1"/>
    <dgm:cxn modelId="{781AC3B4-FFC1-436F-B8E5-18566FE667EF}" type="presParOf" srcId="{3BDE9DD1-EA98-47C5-B3A8-EAFCC8D0E1DD}" destId="{DE9895AA-80DB-4A8D-863F-D4B80B9913B9}" srcOrd="1" destOrd="0" presId="urn:microsoft.com/office/officeart/2005/8/layout/list1"/>
    <dgm:cxn modelId="{0913BE8C-1968-4529-AFF2-C2FA1765DA38}" type="presParOf" srcId="{3BDE9DD1-EA98-47C5-B3A8-EAFCC8D0E1DD}" destId="{CDC37C5A-818B-4936-B633-49FA48C9F3AF}" srcOrd="2" destOrd="0" presId="urn:microsoft.com/office/officeart/2005/8/layout/list1"/>
    <dgm:cxn modelId="{B6762A54-73A0-4BD5-A22E-B13489CC4943}" type="presParOf" srcId="{3BDE9DD1-EA98-47C5-B3A8-EAFCC8D0E1DD}" destId="{67570F7C-FAD7-4815-9E24-AFC2E213B98F}" srcOrd="3" destOrd="0" presId="urn:microsoft.com/office/officeart/2005/8/layout/list1"/>
    <dgm:cxn modelId="{C18D25DB-37FA-4188-A633-FAD61D203BF5}" type="presParOf" srcId="{3BDE9DD1-EA98-47C5-B3A8-EAFCC8D0E1DD}" destId="{C0513614-CA79-4FE2-864D-0820834E25B8}" srcOrd="4" destOrd="0" presId="urn:microsoft.com/office/officeart/2005/8/layout/list1"/>
    <dgm:cxn modelId="{0F725DA3-81E2-4191-8F00-59F7F7D1D96B}" type="presParOf" srcId="{C0513614-CA79-4FE2-864D-0820834E25B8}" destId="{B8F3C16A-6C50-4839-95B9-665A205C78D9}" srcOrd="0" destOrd="0" presId="urn:microsoft.com/office/officeart/2005/8/layout/list1"/>
    <dgm:cxn modelId="{609491A4-15FA-4873-9E77-766D14A7E9DE}" type="presParOf" srcId="{C0513614-CA79-4FE2-864D-0820834E25B8}" destId="{0CF283B6-2960-4C00-BBDC-E7FCA045D0E5}" srcOrd="1" destOrd="0" presId="urn:microsoft.com/office/officeart/2005/8/layout/list1"/>
    <dgm:cxn modelId="{85342549-C4DA-4012-949C-EAA8B05011B1}" type="presParOf" srcId="{3BDE9DD1-EA98-47C5-B3A8-EAFCC8D0E1DD}" destId="{4FCF73AF-A24E-4B5C-9D1C-C803DEA43D2C}" srcOrd="5" destOrd="0" presId="urn:microsoft.com/office/officeart/2005/8/layout/list1"/>
    <dgm:cxn modelId="{C7A9D061-7E62-4596-94BB-AEDB7BD5DF5C}" type="presParOf" srcId="{3BDE9DD1-EA98-47C5-B3A8-EAFCC8D0E1DD}" destId="{455F8BC7-B47C-4B57-B0A1-300B34E1E78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2F2341-6FEA-404C-B8F3-271B020E7F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69135C0-E7B8-4D85-9F9C-A92BD86C8163}">
      <dgm:prSet/>
      <dgm:spPr/>
      <dgm:t>
        <a:bodyPr/>
        <a:lstStyle/>
        <a:p>
          <a:pPr algn="ctr" rtl="0"/>
          <a:r>
            <a:rPr lang="it-IT" dirty="0" smtClean="0">
              <a:solidFill>
                <a:schemeClr val="tx1"/>
              </a:solidFill>
            </a:rPr>
            <a:t>È  rappresentato attraverso un prospetto denominato </a:t>
          </a:r>
          <a:r>
            <a:rPr lang="it-IT" b="1" dirty="0" smtClean="0">
              <a:solidFill>
                <a:schemeClr val="tx1"/>
              </a:solidFill>
            </a:rPr>
            <a:t>Situazione economica</a:t>
          </a:r>
          <a:r>
            <a:rPr lang="it-IT" dirty="0" smtClean="0">
              <a:solidFill>
                <a:schemeClr val="tx1"/>
              </a:solidFill>
            </a:rPr>
            <a:t>.</a:t>
          </a:r>
          <a:endParaRPr lang="it-IT" dirty="0">
            <a:solidFill>
              <a:schemeClr val="tx1"/>
            </a:solidFill>
          </a:endParaRPr>
        </a:p>
      </dgm:t>
    </dgm:pt>
    <dgm:pt modelId="{2F1564FD-2CEB-4F58-A112-E3497F5C914D}" type="parTrans" cxnId="{29C8399E-AFCF-440E-88D7-5AFE54C5F22A}">
      <dgm:prSet/>
      <dgm:spPr/>
      <dgm:t>
        <a:bodyPr/>
        <a:lstStyle/>
        <a:p>
          <a:endParaRPr lang="it-IT"/>
        </a:p>
      </dgm:t>
    </dgm:pt>
    <dgm:pt modelId="{3F9EA2BB-0917-4EF0-B671-F0B6F6F37EAD}" type="sibTrans" cxnId="{29C8399E-AFCF-440E-88D7-5AFE54C5F22A}">
      <dgm:prSet/>
      <dgm:spPr/>
      <dgm:t>
        <a:bodyPr/>
        <a:lstStyle/>
        <a:p>
          <a:endParaRPr lang="it-IT"/>
        </a:p>
      </dgm:t>
    </dgm:pt>
    <dgm:pt modelId="{D411C11B-05F6-4694-A160-DFCB7DEB54FF}" type="pres">
      <dgm:prSet presAssocID="{032F2341-6FEA-404C-B8F3-271B020E7F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093B801-951E-4A4D-993B-EE60D0C00007}" type="pres">
      <dgm:prSet presAssocID="{869135C0-E7B8-4D85-9F9C-A92BD86C8163}" presName="parentText" presStyleLbl="node1" presStyleIdx="0" presStyleCnt="1" custLinFactNeighborX="1016" custLinFactNeighborY="3065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9C8399E-AFCF-440E-88D7-5AFE54C5F22A}" srcId="{032F2341-6FEA-404C-B8F3-271B020E7F4A}" destId="{869135C0-E7B8-4D85-9F9C-A92BD86C8163}" srcOrd="0" destOrd="0" parTransId="{2F1564FD-2CEB-4F58-A112-E3497F5C914D}" sibTransId="{3F9EA2BB-0917-4EF0-B671-F0B6F6F37EAD}"/>
    <dgm:cxn modelId="{0F45529E-4C08-469B-962D-8DCC0426E296}" type="presOf" srcId="{869135C0-E7B8-4D85-9F9C-A92BD86C8163}" destId="{7093B801-951E-4A4D-993B-EE60D0C00007}" srcOrd="0" destOrd="0" presId="urn:microsoft.com/office/officeart/2005/8/layout/vList2"/>
    <dgm:cxn modelId="{6D67A4C8-BA7B-4385-A3CC-E6E772709C5A}" type="presOf" srcId="{032F2341-6FEA-404C-B8F3-271B020E7F4A}" destId="{D411C11B-05F6-4694-A160-DFCB7DEB54FF}" srcOrd="0" destOrd="0" presId="urn:microsoft.com/office/officeart/2005/8/layout/vList2"/>
    <dgm:cxn modelId="{05124334-6D39-4D77-A9AA-B59C2B520535}" type="presParOf" srcId="{D411C11B-05F6-4694-A160-DFCB7DEB54FF}" destId="{7093B801-951E-4A4D-993B-EE60D0C000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477CAE-5C49-4FDF-9B4A-3878D71A326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0C457CC9-2802-4C0F-A1B2-42BA2E7202C6}">
      <dgm:prSet custT="1"/>
      <dgm:spPr/>
      <dgm:t>
        <a:bodyPr/>
        <a:lstStyle/>
        <a:p>
          <a:pPr rtl="0"/>
          <a:r>
            <a:rPr lang="it-IT" sz="1600" b="0" dirty="0" smtClean="0">
              <a:solidFill>
                <a:schemeClr val="tx1"/>
              </a:solidFill>
            </a:rPr>
            <a:t>La gestione è in </a:t>
          </a:r>
          <a:r>
            <a:rPr lang="it-IT" sz="1600" b="1" dirty="0" smtClean="0">
              <a:solidFill>
                <a:schemeClr val="tx1"/>
              </a:solidFill>
            </a:rPr>
            <a:t>equilibrio  economico  </a:t>
          </a:r>
          <a:r>
            <a:rPr lang="it-IT" sz="1600" b="0" dirty="0" smtClean="0">
              <a:solidFill>
                <a:schemeClr val="tx1"/>
              </a:solidFill>
            </a:rPr>
            <a:t>quando l’azienda consegue un utile tale da ricompensare:</a:t>
          </a:r>
          <a:endParaRPr lang="it-IT" sz="1600" b="0" dirty="0">
            <a:solidFill>
              <a:schemeClr val="tx1"/>
            </a:solidFill>
          </a:endParaRPr>
        </a:p>
      </dgm:t>
    </dgm:pt>
    <dgm:pt modelId="{D19D74AE-3BE7-422E-AB3D-EE9B9B374578}" type="parTrans" cxnId="{CD073DA2-F394-41E5-898E-7CF67C3BA9CA}">
      <dgm:prSet/>
      <dgm:spPr/>
      <dgm:t>
        <a:bodyPr/>
        <a:lstStyle/>
        <a:p>
          <a:endParaRPr lang="it-IT"/>
        </a:p>
      </dgm:t>
    </dgm:pt>
    <dgm:pt modelId="{7A4B0CCF-AE04-4953-A904-71719D907310}" type="sibTrans" cxnId="{CD073DA2-F394-41E5-898E-7CF67C3BA9CA}">
      <dgm:prSet/>
      <dgm:spPr/>
      <dgm:t>
        <a:bodyPr/>
        <a:lstStyle/>
        <a:p>
          <a:endParaRPr lang="it-IT"/>
        </a:p>
      </dgm:t>
    </dgm:pt>
    <dgm:pt modelId="{A1C63C30-7AB5-4453-97B4-BC8F1B1A98B1}">
      <dgm:prSet/>
      <dgm:spPr/>
      <dgm:t>
        <a:bodyPr/>
        <a:lstStyle/>
        <a:p>
          <a:pPr rtl="0"/>
          <a:r>
            <a:rPr lang="it-IT" smtClean="0"/>
            <a:t>i capitali investiti dall’imprenditore o dai soci</a:t>
          </a:r>
          <a:endParaRPr lang="it-IT"/>
        </a:p>
      </dgm:t>
    </dgm:pt>
    <dgm:pt modelId="{42EDD854-27D2-4E40-9BA2-249A141AE423}" type="parTrans" cxnId="{3D024EBE-E1A0-4066-A97D-74285735176F}">
      <dgm:prSet/>
      <dgm:spPr/>
      <dgm:t>
        <a:bodyPr/>
        <a:lstStyle/>
        <a:p>
          <a:endParaRPr lang="it-IT"/>
        </a:p>
      </dgm:t>
    </dgm:pt>
    <dgm:pt modelId="{2DDED373-A6BD-4ACE-B02A-2621A0C93E84}" type="sibTrans" cxnId="{3D024EBE-E1A0-4066-A97D-74285735176F}">
      <dgm:prSet/>
      <dgm:spPr/>
      <dgm:t>
        <a:bodyPr/>
        <a:lstStyle/>
        <a:p>
          <a:endParaRPr lang="it-IT"/>
        </a:p>
      </dgm:t>
    </dgm:pt>
    <dgm:pt modelId="{8A7CFA46-C8B0-4B5B-8DE4-9150347238C8}">
      <dgm:prSet/>
      <dgm:spPr/>
      <dgm:t>
        <a:bodyPr/>
        <a:lstStyle/>
        <a:p>
          <a:pPr rtl="0"/>
          <a:r>
            <a:rPr lang="it-IT" dirty="0" smtClean="0"/>
            <a:t>il lavoro svolto personalmente dall’imprenditore o dai soci nell’attività aziendale</a:t>
          </a:r>
          <a:endParaRPr lang="it-IT" dirty="0"/>
        </a:p>
      </dgm:t>
    </dgm:pt>
    <dgm:pt modelId="{1FCBB838-8924-42F6-AAA6-C3E4A2D812C5}" type="parTrans" cxnId="{0047F131-F78C-4FDE-AA46-BEF045F2EA07}">
      <dgm:prSet/>
      <dgm:spPr/>
      <dgm:t>
        <a:bodyPr/>
        <a:lstStyle/>
        <a:p>
          <a:endParaRPr lang="it-IT"/>
        </a:p>
      </dgm:t>
    </dgm:pt>
    <dgm:pt modelId="{B13BCE1D-83A0-437B-B336-256E898B19CA}" type="sibTrans" cxnId="{0047F131-F78C-4FDE-AA46-BEF045F2EA07}">
      <dgm:prSet/>
      <dgm:spPr/>
      <dgm:t>
        <a:bodyPr/>
        <a:lstStyle/>
        <a:p>
          <a:endParaRPr lang="it-IT"/>
        </a:p>
      </dgm:t>
    </dgm:pt>
    <dgm:pt modelId="{6EB888FF-8679-428D-B609-B5B3AD8D9630}" type="pres">
      <dgm:prSet presAssocID="{F1477CAE-5C49-4FDF-9B4A-3878D71A32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00F70D4-E4E9-4C4E-AC83-C8737DE4F6FF}" type="pres">
      <dgm:prSet presAssocID="{0C457CC9-2802-4C0F-A1B2-42BA2E7202C6}" presName="linNode" presStyleCnt="0"/>
      <dgm:spPr/>
    </dgm:pt>
    <dgm:pt modelId="{C2C0C5E4-3A63-489E-9790-1640A3BE8C22}" type="pres">
      <dgm:prSet presAssocID="{0C457CC9-2802-4C0F-A1B2-42BA2E7202C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C6EEE9-99E6-45C5-BB3B-BC28EE3D2F9A}" type="pres">
      <dgm:prSet presAssocID="{0C457CC9-2802-4C0F-A1B2-42BA2E7202C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5124E05-D3C4-41FB-BDA9-0907834C8704}" type="presOf" srcId="{A1C63C30-7AB5-4453-97B4-BC8F1B1A98B1}" destId="{97C6EEE9-99E6-45C5-BB3B-BC28EE3D2F9A}" srcOrd="0" destOrd="0" presId="urn:microsoft.com/office/officeart/2005/8/layout/vList5"/>
    <dgm:cxn modelId="{18C788AB-FB3C-4548-8C46-26910B874F39}" type="presOf" srcId="{F1477CAE-5C49-4FDF-9B4A-3878D71A3269}" destId="{6EB888FF-8679-428D-B609-B5B3AD8D9630}" srcOrd="0" destOrd="0" presId="urn:microsoft.com/office/officeart/2005/8/layout/vList5"/>
    <dgm:cxn modelId="{9446B5C4-FF99-46B4-93EB-0AEF75B625B4}" type="presOf" srcId="{0C457CC9-2802-4C0F-A1B2-42BA2E7202C6}" destId="{C2C0C5E4-3A63-489E-9790-1640A3BE8C22}" srcOrd="0" destOrd="0" presId="urn:microsoft.com/office/officeart/2005/8/layout/vList5"/>
    <dgm:cxn modelId="{0047F131-F78C-4FDE-AA46-BEF045F2EA07}" srcId="{0C457CC9-2802-4C0F-A1B2-42BA2E7202C6}" destId="{8A7CFA46-C8B0-4B5B-8DE4-9150347238C8}" srcOrd="1" destOrd="0" parTransId="{1FCBB838-8924-42F6-AAA6-C3E4A2D812C5}" sibTransId="{B13BCE1D-83A0-437B-B336-256E898B19CA}"/>
    <dgm:cxn modelId="{CD073DA2-F394-41E5-898E-7CF67C3BA9CA}" srcId="{F1477CAE-5C49-4FDF-9B4A-3878D71A3269}" destId="{0C457CC9-2802-4C0F-A1B2-42BA2E7202C6}" srcOrd="0" destOrd="0" parTransId="{D19D74AE-3BE7-422E-AB3D-EE9B9B374578}" sibTransId="{7A4B0CCF-AE04-4953-A904-71719D907310}"/>
    <dgm:cxn modelId="{3D024EBE-E1A0-4066-A97D-74285735176F}" srcId="{0C457CC9-2802-4C0F-A1B2-42BA2E7202C6}" destId="{A1C63C30-7AB5-4453-97B4-BC8F1B1A98B1}" srcOrd="0" destOrd="0" parTransId="{42EDD854-27D2-4E40-9BA2-249A141AE423}" sibTransId="{2DDED373-A6BD-4ACE-B02A-2621A0C93E84}"/>
    <dgm:cxn modelId="{578B7A09-16B7-45C3-866A-73EF436711F3}" type="presOf" srcId="{8A7CFA46-C8B0-4B5B-8DE4-9150347238C8}" destId="{97C6EEE9-99E6-45C5-BB3B-BC28EE3D2F9A}" srcOrd="0" destOrd="1" presId="urn:microsoft.com/office/officeart/2005/8/layout/vList5"/>
    <dgm:cxn modelId="{BC06B632-F0F4-4B15-87B2-B30CCF60EDB0}" type="presParOf" srcId="{6EB888FF-8679-428D-B609-B5B3AD8D9630}" destId="{800F70D4-E4E9-4C4E-AC83-C8737DE4F6FF}" srcOrd="0" destOrd="0" presId="urn:microsoft.com/office/officeart/2005/8/layout/vList5"/>
    <dgm:cxn modelId="{B15632E4-E15C-4A41-87F1-15C0606FED42}" type="presParOf" srcId="{800F70D4-E4E9-4C4E-AC83-C8737DE4F6FF}" destId="{C2C0C5E4-3A63-489E-9790-1640A3BE8C22}" srcOrd="0" destOrd="0" presId="urn:microsoft.com/office/officeart/2005/8/layout/vList5"/>
    <dgm:cxn modelId="{8500B3F2-481C-491B-B03A-C9EA1362FF61}" type="presParOf" srcId="{800F70D4-E4E9-4C4E-AC83-C8737DE4F6FF}" destId="{97C6EEE9-99E6-45C5-BB3B-BC28EE3D2F9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EDDBD7-7B09-40A2-B284-C8697FAB3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1AB68AD2-5FA0-4107-B769-66F7BA5F46D3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Il </a:t>
          </a:r>
          <a:r>
            <a:rPr lang="it-IT" b="1" dirty="0" smtClean="0">
              <a:solidFill>
                <a:schemeClr val="tx1"/>
              </a:solidFill>
            </a:rPr>
            <a:t>patrimonio</a:t>
          </a:r>
          <a:r>
            <a:rPr lang="it-IT" dirty="0" smtClean="0">
              <a:solidFill>
                <a:schemeClr val="tx1"/>
              </a:solidFill>
            </a:rPr>
            <a:t> è l’insieme dei beni di cui l’azienda dispone in un dato momento.</a:t>
          </a:r>
          <a:endParaRPr lang="it-IT" dirty="0">
            <a:solidFill>
              <a:schemeClr val="tx1"/>
            </a:solidFill>
          </a:endParaRPr>
        </a:p>
      </dgm:t>
    </dgm:pt>
    <dgm:pt modelId="{45DF3CBD-F3E4-49E4-A2AC-4B5FFF0BB63B}" type="parTrans" cxnId="{93FE35A2-966D-4F3F-B0EA-4D6DD954786B}">
      <dgm:prSet/>
      <dgm:spPr/>
      <dgm:t>
        <a:bodyPr/>
        <a:lstStyle/>
        <a:p>
          <a:endParaRPr lang="it-IT"/>
        </a:p>
      </dgm:t>
    </dgm:pt>
    <dgm:pt modelId="{091EAADF-5C2B-4D08-A3C8-0427FB64B250}" type="sibTrans" cxnId="{93FE35A2-966D-4F3F-B0EA-4D6DD954786B}">
      <dgm:prSet/>
      <dgm:spPr/>
      <dgm:t>
        <a:bodyPr/>
        <a:lstStyle/>
        <a:p>
          <a:endParaRPr lang="it-IT"/>
        </a:p>
      </dgm:t>
    </dgm:pt>
    <dgm:pt modelId="{8AF5C5C6-1D70-4FC9-A930-0B2589238520}" type="pres">
      <dgm:prSet presAssocID="{F6EDDBD7-7B09-40A2-B284-C8697FAB38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24F1772-8682-4320-85C2-B0446082A1E5}" type="pres">
      <dgm:prSet presAssocID="{1AB68AD2-5FA0-4107-B769-66F7BA5F46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3FE35A2-966D-4F3F-B0EA-4D6DD954786B}" srcId="{F6EDDBD7-7B09-40A2-B284-C8697FAB3899}" destId="{1AB68AD2-5FA0-4107-B769-66F7BA5F46D3}" srcOrd="0" destOrd="0" parTransId="{45DF3CBD-F3E4-49E4-A2AC-4B5FFF0BB63B}" sibTransId="{091EAADF-5C2B-4D08-A3C8-0427FB64B250}"/>
    <dgm:cxn modelId="{9C67AC7E-8BDC-4E79-9B0F-18E05606965A}" type="presOf" srcId="{1AB68AD2-5FA0-4107-B769-66F7BA5F46D3}" destId="{B24F1772-8682-4320-85C2-B0446082A1E5}" srcOrd="0" destOrd="0" presId="urn:microsoft.com/office/officeart/2005/8/layout/vList2"/>
    <dgm:cxn modelId="{FC128711-EAE0-489E-A7B9-6FB7EF78015B}" type="presOf" srcId="{F6EDDBD7-7B09-40A2-B284-C8697FAB3899}" destId="{8AF5C5C6-1D70-4FC9-A930-0B2589238520}" srcOrd="0" destOrd="0" presId="urn:microsoft.com/office/officeart/2005/8/layout/vList2"/>
    <dgm:cxn modelId="{3CA77814-DDB7-406F-AF13-FB5A019C3394}" type="presParOf" srcId="{8AF5C5C6-1D70-4FC9-A930-0B2589238520}" destId="{B24F1772-8682-4320-85C2-B0446082A1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E145AA3-0235-447B-BC32-574A6B3042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4D6D3E4A-DF8D-4524-9E6A-19279CF89EEE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Il </a:t>
          </a:r>
          <a:r>
            <a:rPr lang="it-IT" b="1" dirty="0" smtClean="0">
              <a:solidFill>
                <a:schemeClr val="tx1"/>
              </a:solidFill>
            </a:rPr>
            <a:t>patrimonio di funzionamento</a:t>
          </a:r>
          <a:r>
            <a:rPr lang="it-IT" dirty="0" smtClean="0">
              <a:solidFill>
                <a:schemeClr val="tx1"/>
              </a:solidFill>
            </a:rPr>
            <a:t> è il patrimonio dell’impresa al termine dell’esercizio amministrativo.</a:t>
          </a:r>
          <a:endParaRPr lang="it-IT" dirty="0">
            <a:solidFill>
              <a:schemeClr val="tx1"/>
            </a:solidFill>
          </a:endParaRPr>
        </a:p>
      </dgm:t>
    </dgm:pt>
    <dgm:pt modelId="{8D35F07D-B20A-4A43-8D3A-129E86EB330A}" type="parTrans" cxnId="{EFF52200-B9E2-4C37-BACC-35C9680FDA37}">
      <dgm:prSet/>
      <dgm:spPr/>
      <dgm:t>
        <a:bodyPr/>
        <a:lstStyle/>
        <a:p>
          <a:endParaRPr lang="it-IT"/>
        </a:p>
      </dgm:t>
    </dgm:pt>
    <dgm:pt modelId="{5756D8F6-89B3-4DEF-968E-2C4EA071985A}" type="sibTrans" cxnId="{EFF52200-B9E2-4C37-BACC-35C9680FDA37}">
      <dgm:prSet/>
      <dgm:spPr/>
      <dgm:t>
        <a:bodyPr/>
        <a:lstStyle/>
        <a:p>
          <a:endParaRPr lang="it-IT"/>
        </a:p>
      </dgm:t>
    </dgm:pt>
    <dgm:pt modelId="{9EA46201-E09C-4A5F-BB7E-E767FA701D51}" type="pres">
      <dgm:prSet presAssocID="{3E145AA3-0235-447B-BC32-574A6B3042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F5DE5A0-13DD-42CB-AAB2-33AEF6A5DF98}" type="pres">
      <dgm:prSet presAssocID="{4D6D3E4A-DF8D-4524-9E6A-19279CF89EE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61075B1-D22E-4347-9582-257ABECE53F0}" type="presOf" srcId="{4D6D3E4A-DF8D-4524-9E6A-19279CF89EEE}" destId="{CF5DE5A0-13DD-42CB-AAB2-33AEF6A5DF98}" srcOrd="0" destOrd="0" presId="urn:microsoft.com/office/officeart/2005/8/layout/vList2"/>
    <dgm:cxn modelId="{EFF52200-B9E2-4C37-BACC-35C9680FDA37}" srcId="{3E145AA3-0235-447B-BC32-574A6B304262}" destId="{4D6D3E4A-DF8D-4524-9E6A-19279CF89EEE}" srcOrd="0" destOrd="0" parTransId="{8D35F07D-B20A-4A43-8D3A-129E86EB330A}" sibTransId="{5756D8F6-89B3-4DEF-968E-2C4EA071985A}"/>
    <dgm:cxn modelId="{E141D9CB-62B8-4763-96F1-24A581BC39F8}" type="presOf" srcId="{3E145AA3-0235-447B-BC32-574A6B304262}" destId="{9EA46201-E09C-4A5F-BB7E-E767FA701D51}" srcOrd="0" destOrd="0" presId="urn:microsoft.com/office/officeart/2005/8/layout/vList2"/>
    <dgm:cxn modelId="{4EFFD013-054D-47DD-9710-C4489AF6F359}" type="presParOf" srcId="{9EA46201-E09C-4A5F-BB7E-E767FA701D51}" destId="{CF5DE5A0-13DD-42CB-AAB2-33AEF6A5DF9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A88635-7E59-41B1-A810-2FA14DB697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392E620-28ED-42B9-8ABB-AD981A2D1C19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Le </a:t>
          </a:r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attività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 si distinguono  in: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203373E9-0C16-4116-A4D0-2CC3AA29A1CC}" type="parTrans" cxnId="{8174E0F3-749B-4723-B593-654BA7082529}">
      <dgm:prSet/>
      <dgm:spPr/>
      <dgm:t>
        <a:bodyPr/>
        <a:lstStyle/>
        <a:p>
          <a:endParaRPr lang="it-IT"/>
        </a:p>
      </dgm:t>
    </dgm:pt>
    <dgm:pt modelId="{5F44D290-F804-4859-8214-54C87A428024}" type="sibTrans" cxnId="{8174E0F3-749B-4723-B593-654BA7082529}">
      <dgm:prSet/>
      <dgm:spPr/>
      <dgm:t>
        <a:bodyPr/>
        <a:lstStyle/>
        <a:p>
          <a:endParaRPr lang="it-IT"/>
        </a:p>
      </dgm:t>
    </dgm:pt>
    <dgm:pt modelId="{1176289B-7910-416E-AEC0-A1FA03332464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Le </a:t>
          </a:r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passività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  rappresentano i finanziamenti ricevuti a titolo di: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AD6AD6FE-79C4-4D75-A3F3-5305799CB2F2}" type="parTrans" cxnId="{2F9439EF-F6DA-4310-99A4-6C2D5681D337}">
      <dgm:prSet/>
      <dgm:spPr/>
      <dgm:t>
        <a:bodyPr/>
        <a:lstStyle/>
        <a:p>
          <a:endParaRPr lang="it-IT"/>
        </a:p>
      </dgm:t>
    </dgm:pt>
    <dgm:pt modelId="{3E957127-EBDE-421D-B62F-685E4057CE88}" type="sibTrans" cxnId="{2F9439EF-F6DA-4310-99A4-6C2D5681D337}">
      <dgm:prSet/>
      <dgm:spPr/>
      <dgm:t>
        <a:bodyPr/>
        <a:lstStyle/>
        <a:p>
          <a:endParaRPr lang="it-IT"/>
        </a:p>
      </dgm:t>
    </dgm:pt>
    <dgm:pt modelId="{C3529F71-5DEB-4BA9-8717-95DC3257B920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attivo circolante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, costituite da investimenti a breve scadenza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66F628C8-D564-46DF-98C7-5C45F26BBBD9}" type="parTrans" cxnId="{06A6524A-25F6-430C-8996-A38FD056BC45}">
      <dgm:prSet/>
      <dgm:spPr/>
      <dgm:t>
        <a:bodyPr/>
        <a:lstStyle/>
        <a:p>
          <a:endParaRPr lang="it-IT"/>
        </a:p>
      </dgm:t>
    </dgm:pt>
    <dgm:pt modelId="{6B451BE1-7FAE-4A89-9AD3-E8F0EF6A575F}" type="sibTrans" cxnId="{06A6524A-25F6-430C-8996-A38FD056BC45}">
      <dgm:prSet/>
      <dgm:spPr/>
      <dgm:t>
        <a:bodyPr/>
        <a:lstStyle/>
        <a:p>
          <a:endParaRPr lang="it-IT"/>
        </a:p>
      </dgm:t>
    </dgm:pt>
    <dgm:pt modelId="{7B45E26E-6A6D-49B9-92D5-0C2AA24991C4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immobilizzazioni</a:t>
          </a:r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, costituite da  investimenti a media – lunga scadenza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F24FE03D-3DB5-4B6B-91C7-1400EE8538AE}" type="parTrans" cxnId="{1600C211-07AD-4D52-A502-EDFFB97CE309}">
      <dgm:prSet/>
      <dgm:spPr/>
      <dgm:t>
        <a:bodyPr/>
        <a:lstStyle/>
        <a:p>
          <a:endParaRPr lang="it-IT"/>
        </a:p>
      </dgm:t>
    </dgm:pt>
    <dgm:pt modelId="{385A653A-C083-4E96-81D4-C0AA8475EDA3}" type="sibTrans" cxnId="{1600C211-07AD-4D52-A502-EDFFB97CE309}">
      <dgm:prSet/>
      <dgm:spPr/>
      <dgm:t>
        <a:bodyPr/>
        <a:lstStyle/>
        <a:p>
          <a:endParaRPr lang="it-IT"/>
        </a:p>
      </dgm:t>
    </dgm:pt>
    <dgm:pt modelId="{DC5F6814-5454-41F2-91A8-5844EA1C54D7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capitale di debito</a:t>
          </a:r>
          <a:endParaRPr lang="it-IT" sz="1800" b="1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54EAE8B1-7A66-4FD3-B0CB-911B969F72EF}" type="parTrans" cxnId="{2E40705B-35E4-4B08-A7B7-851D4FD692F9}">
      <dgm:prSet/>
      <dgm:spPr/>
      <dgm:t>
        <a:bodyPr/>
        <a:lstStyle/>
        <a:p>
          <a:endParaRPr lang="it-IT"/>
        </a:p>
      </dgm:t>
    </dgm:pt>
    <dgm:pt modelId="{88479612-C1B4-48AF-933F-32B2A5D73307}" type="sibTrans" cxnId="{2E40705B-35E4-4B08-A7B7-851D4FD692F9}">
      <dgm:prSet/>
      <dgm:spPr/>
      <dgm:t>
        <a:bodyPr/>
        <a:lstStyle/>
        <a:p>
          <a:endParaRPr lang="it-IT"/>
        </a:p>
      </dgm:t>
    </dgm:pt>
    <dgm:pt modelId="{5C65026B-3EBC-4D0F-B5F9-1C42D719ECEF}">
      <dgm:prSet phldrT="[Testo]" custT="1"/>
      <dgm:spPr/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  <a:latin typeface="Baskerville Old Face" pitchFamily="18" charset="0"/>
            </a:rPr>
            <a:t>capitale proprio</a:t>
          </a:r>
          <a:endParaRPr lang="it-IT" sz="1800" b="1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45E7AB3E-48CC-4B9C-A4C1-27C66E603875}" type="parTrans" cxnId="{5312A7A4-1D80-4566-96F0-D4F7CC302B2C}">
      <dgm:prSet/>
      <dgm:spPr/>
      <dgm:t>
        <a:bodyPr/>
        <a:lstStyle/>
        <a:p>
          <a:endParaRPr lang="it-IT"/>
        </a:p>
      </dgm:t>
    </dgm:pt>
    <dgm:pt modelId="{C5A0D539-6EA8-4252-B27A-1725C9E35CEF}" type="sibTrans" cxnId="{5312A7A4-1D80-4566-96F0-D4F7CC302B2C}">
      <dgm:prSet/>
      <dgm:spPr/>
      <dgm:t>
        <a:bodyPr/>
        <a:lstStyle/>
        <a:p>
          <a:endParaRPr lang="it-IT"/>
        </a:p>
      </dgm:t>
    </dgm:pt>
    <dgm:pt modelId="{5B3368ED-D435-4A3D-8E00-2291718AFFF2}" type="pres">
      <dgm:prSet presAssocID="{0BA88635-7E59-41B1-A810-2FA14DB697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B69EBC7-2BE5-4C46-B269-23D181A1AC3C}" type="pres">
      <dgm:prSet presAssocID="{0392E620-28ED-42B9-8ABB-AD981A2D1C19}" presName="parentLin" presStyleCnt="0"/>
      <dgm:spPr/>
    </dgm:pt>
    <dgm:pt modelId="{3711CA2D-447F-4EF9-94A6-7E39C54458FD}" type="pres">
      <dgm:prSet presAssocID="{0392E620-28ED-42B9-8ABB-AD981A2D1C19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2C376CD2-B2C9-4EDC-8C73-D3543A61D7DD}" type="pres">
      <dgm:prSet presAssocID="{0392E620-28ED-42B9-8ABB-AD981A2D1C1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23BAA5-A363-46ED-B557-42692F8DB56E}" type="pres">
      <dgm:prSet presAssocID="{0392E620-28ED-42B9-8ABB-AD981A2D1C19}" presName="negativeSpace" presStyleCnt="0"/>
      <dgm:spPr/>
    </dgm:pt>
    <dgm:pt modelId="{945F3960-C8A7-4321-AD4C-E4F2E2B67722}" type="pres">
      <dgm:prSet presAssocID="{0392E620-28ED-42B9-8ABB-AD981A2D1C1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7E3EF1-D990-41B0-9FC9-E1B4BCE02718}" type="pres">
      <dgm:prSet presAssocID="{5F44D290-F804-4859-8214-54C87A428024}" presName="spaceBetweenRectangles" presStyleCnt="0"/>
      <dgm:spPr/>
    </dgm:pt>
    <dgm:pt modelId="{A6F03148-1BC2-4435-BD30-CA1241E558DE}" type="pres">
      <dgm:prSet presAssocID="{1176289B-7910-416E-AEC0-A1FA03332464}" presName="parentLin" presStyleCnt="0"/>
      <dgm:spPr/>
    </dgm:pt>
    <dgm:pt modelId="{A9D5BEB0-5F95-442C-83C3-CA970BDEC6D7}" type="pres">
      <dgm:prSet presAssocID="{1176289B-7910-416E-AEC0-A1FA03332464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B147A9A0-41DA-44FD-A89F-3F2BA839995C}" type="pres">
      <dgm:prSet presAssocID="{1176289B-7910-416E-AEC0-A1FA0333246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D0971A-94E4-4A14-9BBF-DE8A949D8718}" type="pres">
      <dgm:prSet presAssocID="{1176289B-7910-416E-AEC0-A1FA03332464}" presName="negativeSpace" presStyleCnt="0"/>
      <dgm:spPr/>
    </dgm:pt>
    <dgm:pt modelId="{1D955E8C-5B7F-4998-AD9A-3A288330F66F}" type="pres">
      <dgm:prSet presAssocID="{1176289B-7910-416E-AEC0-A1FA0333246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9423464-2EA8-4E5D-BDB4-F594E5D6222A}" type="presOf" srcId="{5C65026B-3EBC-4D0F-B5F9-1C42D719ECEF}" destId="{1D955E8C-5B7F-4998-AD9A-3A288330F66F}" srcOrd="0" destOrd="0" presId="urn:microsoft.com/office/officeart/2005/8/layout/list1"/>
    <dgm:cxn modelId="{908EF456-966A-4C0D-82CA-959813FECDF8}" type="presOf" srcId="{1176289B-7910-416E-AEC0-A1FA03332464}" destId="{B147A9A0-41DA-44FD-A89F-3F2BA839995C}" srcOrd="1" destOrd="0" presId="urn:microsoft.com/office/officeart/2005/8/layout/list1"/>
    <dgm:cxn modelId="{5C6A00B4-4702-4A8E-B980-C084B3AF01B3}" type="presOf" srcId="{C3529F71-5DEB-4BA9-8717-95DC3257B920}" destId="{945F3960-C8A7-4321-AD4C-E4F2E2B67722}" srcOrd="0" destOrd="1" presId="urn:microsoft.com/office/officeart/2005/8/layout/list1"/>
    <dgm:cxn modelId="{5312A7A4-1D80-4566-96F0-D4F7CC302B2C}" srcId="{1176289B-7910-416E-AEC0-A1FA03332464}" destId="{5C65026B-3EBC-4D0F-B5F9-1C42D719ECEF}" srcOrd="0" destOrd="0" parTransId="{45E7AB3E-48CC-4B9C-A4C1-27C66E603875}" sibTransId="{C5A0D539-6EA8-4252-B27A-1725C9E35CEF}"/>
    <dgm:cxn modelId="{8FBB6840-E2E7-4702-A545-0433AA3A976B}" type="presOf" srcId="{1176289B-7910-416E-AEC0-A1FA03332464}" destId="{A9D5BEB0-5F95-442C-83C3-CA970BDEC6D7}" srcOrd="0" destOrd="0" presId="urn:microsoft.com/office/officeart/2005/8/layout/list1"/>
    <dgm:cxn modelId="{AF1D7074-2B63-4C8B-8D10-54071DCD1D9C}" type="presOf" srcId="{7B45E26E-6A6D-49B9-92D5-0C2AA24991C4}" destId="{945F3960-C8A7-4321-AD4C-E4F2E2B67722}" srcOrd="0" destOrd="0" presId="urn:microsoft.com/office/officeart/2005/8/layout/list1"/>
    <dgm:cxn modelId="{C393D02D-507A-47B0-B789-8E1BCBF003EA}" type="presOf" srcId="{0392E620-28ED-42B9-8ABB-AD981A2D1C19}" destId="{2C376CD2-B2C9-4EDC-8C73-D3543A61D7DD}" srcOrd="1" destOrd="0" presId="urn:microsoft.com/office/officeart/2005/8/layout/list1"/>
    <dgm:cxn modelId="{8174E0F3-749B-4723-B593-654BA7082529}" srcId="{0BA88635-7E59-41B1-A810-2FA14DB697A7}" destId="{0392E620-28ED-42B9-8ABB-AD981A2D1C19}" srcOrd="0" destOrd="0" parTransId="{203373E9-0C16-4116-A4D0-2CC3AA29A1CC}" sibTransId="{5F44D290-F804-4859-8214-54C87A428024}"/>
    <dgm:cxn modelId="{2E40705B-35E4-4B08-A7B7-851D4FD692F9}" srcId="{1176289B-7910-416E-AEC0-A1FA03332464}" destId="{DC5F6814-5454-41F2-91A8-5844EA1C54D7}" srcOrd="1" destOrd="0" parTransId="{54EAE8B1-7A66-4FD3-B0CB-911B969F72EF}" sibTransId="{88479612-C1B4-48AF-933F-32B2A5D73307}"/>
    <dgm:cxn modelId="{34DFE29F-C78F-4452-84CE-49BB55DC9F4F}" type="presOf" srcId="{0392E620-28ED-42B9-8ABB-AD981A2D1C19}" destId="{3711CA2D-447F-4EF9-94A6-7E39C54458FD}" srcOrd="0" destOrd="0" presId="urn:microsoft.com/office/officeart/2005/8/layout/list1"/>
    <dgm:cxn modelId="{D7F303B5-70C0-45FF-AB7A-FED04668EBE4}" type="presOf" srcId="{DC5F6814-5454-41F2-91A8-5844EA1C54D7}" destId="{1D955E8C-5B7F-4998-AD9A-3A288330F66F}" srcOrd="0" destOrd="1" presId="urn:microsoft.com/office/officeart/2005/8/layout/list1"/>
    <dgm:cxn modelId="{1600C211-07AD-4D52-A502-EDFFB97CE309}" srcId="{0392E620-28ED-42B9-8ABB-AD981A2D1C19}" destId="{7B45E26E-6A6D-49B9-92D5-0C2AA24991C4}" srcOrd="0" destOrd="0" parTransId="{F24FE03D-3DB5-4B6B-91C7-1400EE8538AE}" sibTransId="{385A653A-C083-4E96-81D4-C0AA8475EDA3}"/>
    <dgm:cxn modelId="{06A6524A-25F6-430C-8996-A38FD056BC45}" srcId="{0392E620-28ED-42B9-8ABB-AD981A2D1C19}" destId="{C3529F71-5DEB-4BA9-8717-95DC3257B920}" srcOrd="1" destOrd="0" parTransId="{66F628C8-D564-46DF-98C7-5C45F26BBBD9}" sibTransId="{6B451BE1-7FAE-4A89-9AD3-E8F0EF6A575F}"/>
    <dgm:cxn modelId="{2F9439EF-F6DA-4310-99A4-6C2D5681D337}" srcId="{0BA88635-7E59-41B1-A810-2FA14DB697A7}" destId="{1176289B-7910-416E-AEC0-A1FA03332464}" srcOrd="1" destOrd="0" parTransId="{AD6AD6FE-79C4-4D75-A3F3-5305799CB2F2}" sibTransId="{3E957127-EBDE-421D-B62F-685E4057CE88}"/>
    <dgm:cxn modelId="{2C8C3B6F-EF50-4B04-BC98-C7578279E9BA}" type="presOf" srcId="{0BA88635-7E59-41B1-A810-2FA14DB697A7}" destId="{5B3368ED-D435-4A3D-8E00-2291718AFFF2}" srcOrd="0" destOrd="0" presId="urn:microsoft.com/office/officeart/2005/8/layout/list1"/>
    <dgm:cxn modelId="{2E8FB87F-8D2C-4968-9B7A-5477440AF452}" type="presParOf" srcId="{5B3368ED-D435-4A3D-8E00-2291718AFFF2}" destId="{4B69EBC7-2BE5-4C46-B269-23D181A1AC3C}" srcOrd="0" destOrd="0" presId="urn:microsoft.com/office/officeart/2005/8/layout/list1"/>
    <dgm:cxn modelId="{005849FD-2CE4-43B6-898E-94EF9AB83A50}" type="presParOf" srcId="{4B69EBC7-2BE5-4C46-B269-23D181A1AC3C}" destId="{3711CA2D-447F-4EF9-94A6-7E39C54458FD}" srcOrd="0" destOrd="0" presId="urn:microsoft.com/office/officeart/2005/8/layout/list1"/>
    <dgm:cxn modelId="{F21E838F-1ECF-4C6F-B87D-3F20FE37C86F}" type="presParOf" srcId="{4B69EBC7-2BE5-4C46-B269-23D181A1AC3C}" destId="{2C376CD2-B2C9-4EDC-8C73-D3543A61D7DD}" srcOrd="1" destOrd="0" presId="urn:microsoft.com/office/officeart/2005/8/layout/list1"/>
    <dgm:cxn modelId="{357F33A1-B89C-445F-8932-E5CAD2AB2386}" type="presParOf" srcId="{5B3368ED-D435-4A3D-8E00-2291718AFFF2}" destId="{BE23BAA5-A363-46ED-B557-42692F8DB56E}" srcOrd="1" destOrd="0" presId="urn:microsoft.com/office/officeart/2005/8/layout/list1"/>
    <dgm:cxn modelId="{3A4CCF27-B0C3-4D6E-9E44-41FC9E45A67E}" type="presParOf" srcId="{5B3368ED-D435-4A3D-8E00-2291718AFFF2}" destId="{945F3960-C8A7-4321-AD4C-E4F2E2B67722}" srcOrd="2" destOrd="0" presId="urn:microsoft.com/office/officeart/2005/8/layout/list1"/>
    <dgm:cxn modelId="{D1CCF828-88E4-4484-990E-11B8DF7353B4}" type="presParOf" srcId="{5B3368ED-D435-4A3D-8E00-2291718AFFF2}" destId="{1B7E3EF1-D990-41B0-9FC9-E1B4BCE02718}" srcOrd="3" destOrd="0" presId="urn:microsoft.com/office/officeart/2005/8/layout/list1"/>
    <dgm:cxn modelId="{789890B1-5F28-4835-B71E-8DA35C843133}" type="presParOf" srcId="{5B3368ED-D435-4A3D-8E00-2291718AFFF2}" destId="{A6F03148-1BC2-4435-BD30-CA1241E558DE}" srcOrd="4" destOrd="0" presId="urn:microsoft.com/office/officeart/2005/8/layout/list1"/>
    <dgm:cxn modelId="{03CAA754-CEC3-4491-B6C7-71AB4FB8A677}" type="presParOf" srcId="{A6F03148-1BC2-4435-BD30-CA1241E558DE}" destId="{A9D5BEB0-5F95-442C-83C3-CA970BDEC6D7}" srcOrd="0" destOrd="0" presId="urn:microsoft.com/office/officeart/2005/8/layout/list1"/>
    <dgm:cxn modelId="{826182A5-BC4E-4760-BD2A-9B43DC4BEA4F}" type="presParOf" srcId="{A6F03148-1BC2-4435-BD30-CA1241E558DE}" destId="{B147A9A0-41DA-44FD-A89F-3F2BA839995C}" srcOrd="1" destOrd="0" presId="urn:microsoft.com/office/officeart/2005/8/layout/list1"/>
    <dgm:cxn modelId="{9087EB85-DD92-49DA-945B-9423CB5B68DB}" type="presParOf" srcId="{5B3368ED-D435-4A3D-8E00-2291718AFFF2}" destId="{3DD0971A-94E4-4A14-9BBF-DE8A949D8718}" srcOrd="5" destOrd="0" presId="urn:microsoft.com/office/officeart/2005/8/layout/list1"/>
    <dgm:cxn modelId="{A2FC0592-163C-4C80-A0A8-5BBA10FA38B6}" type="presParOf" srcId="{5B3368ED-D435-4A3D-8E00-2291718AFFF2}" destId="{1D955E8C-5B7F-4998-AD9A-3A288330F66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C16E5-6CE7-4E50-9426-726FF0915BE8}">
      <dsp:nvSpPr>
        <dsp:cNvPr id="0" name=""/>
        <dsp:cNvSpPr/>
      </dsp:nvSpPr>
      <dsp:spPr>
        <a:xfrm>
          <a:off x="0" y="298446"/>
          <a:ext cx="525658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4B809-4871-4BFE-9905-054FC0E1283B}">
      <dsp:nvSpPr>
        <dsp:cNvPr id="0" name=""/>
        <dsp:cNvSpPr/>
      </dsp:nvSpPr>
      <dsp:spPr>
        <a:xfrm>
          <a:off x="262829" y="32766"/>
          <a:ext cx="36796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finanziamento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88768" y="58705"/>
        <a:ext cx="3627730" cy="479482"/>
      </dsp:txXfrm>
    </dsp:sp>
    <dsp:sp modelId="{8D6C8E38-D521-4DB2-8445-4AD6235ABE40}">
      <dsp:nvSpPr>
        <dsp:cNvPr id="0" name=""/>
        <dsp:cNvSpPr/>
      </dsp:nvSpPr>
      <dsp:spPr>
        <a:xfrm>
          <a:off x="0" y="1114926"/>
          <a:ext cx="525658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E0157-D331-4AC1-874A-122CF6F09836}">
      <dsp:nvSpPr>
        <dsp:cNvPr id="0" name=""/>
        <dsp:cNvSpPr/>
      </dsp:nvSpPr>
      <dsp:spPr>
        <a:xfrm>
          <a:off x="262829" y="849246"/>
          <a:ext cx="36796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investimento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88768" y="875185"/>
        <a:ext cx="3627730" cy="479482"/>
      </dsp:txXfrm>
    </dsp:sp>
    <dsp:sp modelId="{25CF2D48-3889-43E5-94AA-84C375D9CCD2}">
      <dsp:nvSpPr>
        <dsp:cNvPr id="0" name=""/>
        <dsp:cNvSpPr/>
      </dsp:nvSpPr>
      <dsp:spPr>
        <a:xfrm>
          <a:off x="0" y="1931406"/>
          <a:ext cx="525658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9B3753-D902-4341-A1E0-ECC3B9EEC463}">
      <dsp:nvSpPr>
        <dsp:cNvPr id="0" name=""/>
        <dsp:cNvSpPr/>
      </dsp:nvSpPr>
      <dsp:spPr>
        <a:xfrm>
          <a:off x="262829" y="1665726"/>
          <a:ext cx="367397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trasformazione tecnico–economica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88768" y="1691665"/>
        <a:ext cx="3622100" cy="479482"/>
      </dsp:txXfrm>
    </dsp:sp>
    <dsp:sp modelId="{24EC1577-6834-42BF-B71C-39CEC7055842}">
      <dsp:nvSpPr>
        <dsp:cNvPr id="0" name=""/>
        <dsp:cNvSpPr/>
      </dsp:nvSpPr>
      <dsp:spPr>
        <a:xfrm>
          <a:off x="0" y="2747886"/>
          <a:ext cx="525658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41D6C-C16C-4F84-B363-E92F69BC9DF8}">
      <dsp:nvSpPr>
        <dsp:cNvPr id="0" name=""/>
        <dsp:cNvSpPr/>
      </dsp:nvSpPr>
      <dsp:spPr>
        <a:xfrm>
          <a:off x="262829" y="2482206"/>
          <a:ext cx="36796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disinvestimento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88768" y="2508145"/>
        <a:ext cx="3627730" cy="4794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F3690-0735-4A88-B971-688760DC0583}">
      <dsp:nvSpPr>
        <dsp:cNvPr id="0" name=""/>
        <dsp:cNvSpPr/>
      </dsp:nvSpPr>
      <dsp:spPr>
        <a:xfrm>
          <a:off x="475760" y="1550"/>
          <a:ext cx="2092163" cy="781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immobilizzazioni immateriali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475760" y="1550"/>
        <a:ext cx="2092163" cy="781733"/>
      </dsp:txXfrm>
    </dsp:sp>
    <dsp:sp modelId="{78209926-ACAA-41A9-A76A-4987C00B3F16}">
      <dsp:nvSpPr>
        <dsp:cNvPr id="0" name=""/>
        <dsp:cNvSpPr/>
      </dsp:nvSpPr>
      <dsp:spPr>
        <a:xfrm>
          <a:off x="386377" y="1057928"/>
          <a:ext cx="2270929" cy="9635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immobilizzazioni materiali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386377" y="1057928"/>
        <a:ext cx="2270929" cy="963559"/>
      </dsp:txXfrm>
    </dsp:sp>
    <dsp:sp modelId="{CE8BF9A1-D644-4D9E-8EE8-60EDDACA2DB5}">
      <dsp:nvSpPr>
        <dsp:cNvPr id="0" name=""/>
        <dsp:cNvSpPr/>
      </dsp:nvSpPr>
      <dsp:spPr>
        <a:xfrm>
          <a:off x="475760" y="2296132"/>
          <a:ext cx="2092163" cy="87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immobilizzazioni finanziarie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475760" y="2296132"/>
        <a:ext cx="2092163" cy="87066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F3690-0735-4A88-B971-688760DC0583}">
      <dsp:nvSpPr>
        <dsp:cNvPr id="0" name=""/>
        <dsp:cNvSpPr/>
      </dsp:nvSpPr>
      <dsp:spPr>
        <a:xfrm>
          <a:off x="747596" y="704"/>
          <a:ext cx="2537255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rimanenze di merci, materie  e prodotti destinati a essere venduti o utilizzati nella produzione 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747596" y="704"/>
        <a:ext cx="2537255" cy="1164160"/>
      </dsp:txXfrm>
    </dsp:sp>
    <dsp:sp modelId="{78209926-ACAA-41A9-A76A-4987C00B3F16}">
      <dsp:nvSpPr>
        <dsp:cNvPr id="0" name=""/>
        <dsp:cNvSpPr/>
      </dsp:nvSpPr>
      <dsp:spPr>
        <a:xfrm>
          <a:off x="756576" y="1236069"/>
          <a:ext cx="2519294" cy="784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crediti che scadono entro i 12 mesi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756576" y="1236069"/>
        <a:ext cx="2519294" cy="784736"/>
      </dsp:txXfrm>
    </dsp:sp>
    <dsp:sp modelId="{CE8BF9A1-D644-4D9E-8EE8-60EDDACA2DB5}">
      <dsp:nvSpPr>
        <dsp:cNvPr id="0" name=""/>
        <dsp:cNvSpPr/>
      </dsp:nvSpPr>
      <dsp:spPr>
        <a:xfrm>
          <a:off x="723696" y="2140190"/>
          <a:ext cx="2585054" cy="709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attività</a:t>
          </a:r>
          <a:r>
            <a:rPr lang="it-IT" sz="1800" kern="1200" dirty="0" smtClean="0"/>
            <a:t> 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finanziarie che non costituiscono  immobilizzazioni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723696" y="2140190"/>
        <a:ext cx="2585054" cy="709085"/>
      </dsp:txXfrm>
    </dsp:sp>
    <dsp:sp modelId="{C0317F14-6500-4772-A6D3-5C4B6D548F8A}">
      <dsp:nvSpPr>
        <dsp:cNvPr id="0" name=""/>
        <dsp:cNvSpPr/>
      </dsp:nvSpPr>
      <dsp:spPr>
        <a:xfrm>
          <a:off x="756576" y="2974779"/>
          <a:ext cx="2519294" cy="54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disponibilità liquide 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756576" y="2974779"/>
        <a:ext cx="2519294" cy="5417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8458E-56CD-46BD-97A2-B883B618E2A5}">
      <dsp:nvSpPr>
        <dsp:cNvPr id="0" name=""/>
        <dsp:cNvSpPr/>
      </dsp:nvSpPr>
      <dsp:spPr>
        <a:xfrm>
          <a:off x="0" y="14285"/>
          <a:ext cx="6408712" cy="617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Il patrimonio è rappresentato attraverso un prospetto denominato  </a:t>
          </a:r>
          <a:r>
            <a:rPr lang="it-IT" sz="1600" b="1" kern="1200" dirty="0" smtClean="0">
              <a:solidFill>
                <a:schemeClr val="tx1"/>
              </a:solidFill>
            </a:rPr>
            <a:t>Situazione patrimoniale</a:t>
          </a:r>
          <a:r>
            <a:rPr lang="it-IT" sz="1600" kern="1200" dirty="0" smtClean="0">
              <a:solidFill>
                <a:schemeClr val="tx1"/>
              </a:solidFill>
            </a:rPr>
            <a:t>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0157" y="44442"/>
        <a:ext cx="6348398" cy="557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047A0-EBEB-4E50-8C63-75BC460EF1DE}">
      <dsp:nvSpPr>
        <dsp:cNvPr id="0" name=""/>
        <dsp:cNvSpPr/>
      </dsp:nvSpPr>
      <dsp:spPr>
        <a:xfrm>
          <a:off x="0" y="203628"/>
          <a:ext cx="5568280" cy="913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2160" tIns="208280" rIns="432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>
              <a:latin typeface="Baskerville Old Face" pitchFamily="18" charset="0"/>
            </a:rPr>
            <a:t>inizia con il sostenimento del costo per acquisire i fattori produttivi e termina con il conseguimento del ricavo di vendita del prodotto</a:t>
          </a:r>
          <a:endParaRPr lang="it-IT" sz="1500" kern="1200" dirty="0">
            <a:latin typeface="Baskerville Old Face" pitchFamily="18" charset="0"/>
          </a:endParaRPr>
        </a:p>
      </dsp:txBody>
      <dsp:txXfrm>
        <a:off x="0" y="203628"/>
        <a:ext cx="5568280" cy="913500"/>
      </dsp:txXfrm>
    </dsp:sp>
    <dsp:sp modelId="{10634DAB-7825-4EF0-90A3-A61578C6EAC0}">
      <dsp:nvSpPr>
        <dsp:cNvPr id="0" name=""/>
        <dsp:cNvSpPr/>
      </dsp:nvSpPr>
      <dsp:spPr>
        <a:xfrm>
          <a:off x="278414" y="56028"/>
          <a:ext cx="3897796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327" tIns="0" rIns="14732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Ciclo</a:t>
          </a:r>
          <a:r>
            <a:rPr lang="it-IT" sz="2300" b="1" kern="1200" dirty="0" smtClean="0"/>
            <a:t> </a:t>
          </a: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economico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92824" y="70438"/>
        <a:ext cx="3868976" cy="266380"/>
      </dsp:txXfrm>
    </dsp:sp>
    <dsp:sp modelId="{0681902F-8579-4933-B37D-55F0C2E04D22}">
      <dsp:nvSpPr>
        <dsp:cNvPr id="0" name=""/>
        <dsp:cNvSpPr/>
      </dsp:nvSpPr>
      <dsp:spPr>
        <a:xfrm>
          <a:off x="0" y="1318728"/>
          <a:ext cx="5568280" cy="70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2160" tIns="208280" rIns="432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>
              <a:latin typeface="Baskerville Old Face" pitchFamily="18" charset="0"/>
            </a:rPr>
            <a:t>inizia con l’immissione delle materie nel processo produttivo e termina con la realizzazione del prodotto finito</a:t>
          </a:r>
          <a:endParaRPr lang="it-IT" sz="1500" kern="1200" dirty="0">
            <a:latin typeface="Baskerville Old Face" pitchFamily="18" charset="0"/>
          </a:endParaRPr>
        </a:p>
      </dsp:txBody>
      <dsp:txXfrm>
        <a:off x="0" y="1318728"/>
        <a:ext cx="5568280" cy="708750"/>
      </dsp:txXfrm>
    </dsp:sp>
    <dsp:sp modelId="{A38C9379-DBFE-45CD-B473-EBCB69E20E76}">
      <dsp:nvSpPr>
        <dsp:cNvPr id="0" name=""/>
        <dsp:cNvSpPr/>
      </dsp:nvSpPr>
      <dsp:spPr>
        <a:xfrm>
          <a:off x="278414" y="1171128"/>
          <a:ext cx="3897796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327" tIns="0" rIns="14732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Ciclo tecnico</a:t>
          </a:r>
          <a:endParaRPr lang="it-IT" sz="1800" b="1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92824" y="1185538"/>
        <a:ext cx="3868976" cy="266380"/>
      </dsp:txXfrm>
    </dsp:sp>
    <dsp:sp modelId="{29C31DA8-7111-47D2-AE44-6F63AC8378CE}">
      <dsp:nvSpPr>
        <dsp:cNvPr id="0" name=""/>
        <dsp:cNvSpPr/>
      </dsp:nvSpPr>
      <dsp:spPr>
        <a:xfrm>
          <a:off x="0" y="2229078"/>
          <a:ext cx="5568280" cy="70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2160" tIns="208280" rIns="432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>
              <a:latin typeface="Baskerville Old Face" pitchFamily="18" charset="0"/>
            </a:rPr>
            <a:t>inizia con il sorgere del debito verso il fornitore e termina con il sorgere del credito verso il cliente</a:t>
          </a:r>
          <a:endParaRPr lang="it-IT" sz="1500" kern="1200" dirty="0">
            <a:latin typeface="Baskerville Old Face" pitchFamily="18" charset="0"/>
          </a:endParaRPr>
        </a:p>
      </dsp:txBody>
      <dsp:txXfrm>
        <a:off x="0" y="2229078"/>
        <a:ext cx="5568280" cy="708750"/>
      </dsp:txXfrm>
    </dsp:sp>
    <dsp:sp modelId="{A7568047-5BEB-4ACE-8474-3FBFAE702519}">
      <dsp:nvSpPr>
        <dsp:cNvPr id="0" name=""/>
        <dsp:cNvSpPr/>
      </dsp:nvSpPr>
      <dsp:spPr>
        <a:xfrm>
          <a:off x="278414" y="2081478"/>
          <a:ext cx="3897796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327" tIns="0" rIns="14732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Ciclo finanziario</a:t>
          </a:r>
          <a:endParaRPr lang="it-IT" sz="1800" b="1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92824" y="2095888"/>
        <a:ext cx="3868976" cy="266380"/>
      </dsp:txXfrm>
    </dsp:sp>
    <dsp:sp modelId="{7DE769C1-9B39-4C59-80D9-83BF20B60C16}">
      <dsp:nvSpPr>
        <dsp:cNvPr id="0" name=""/>
        <dsp:cNvSpPr/>
      </dsp:nvSpPr>
      <dsp:spPr>
        <a:xfrm>
          <a:off x="0" y="3139429"/>
          <a:ext cx="5568280" cy="70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2160" tIns="208280" rIns="432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>
              <a:latin typeface="Baskerville Old Face" pitchFamily="18" charset="0"/>
            </a:rPr>
            <a:t>inizia con l’uscita di denaro per il pagamento del debito e termina con l’entrata di denaro per la riscossione del credito</a:t>
          </a:r>
          <a:endParaRPr lang="it-IT" sz="1500" kern="1200" dirty="0">
            <a:latin typeface="Baskerville Old Face" pitchFamily="18" charset="0"/>
          </a:endParaRPr>
        </a:p>
      </dsp:txBody>
      <dsp:txXfrm>
        <a:off x="0" y="3139429"/>
        <a:ext cx="5568280" cy="708750"/>
      </dsp:txXfrm>
    </dsp:sp>
    <dsp:sp modelId="{37421193-E26D-480F-A942-B148895F8DBD}">
      <dsp:nvSpPr>
        <dsp:cNvPr id="0" name=""/>
        <dsp:cNvSpPr/>
      </dsp:nvSpPr>
      <dsp:spPr>
        <a:xfrm>
          <a:off x="278414" y="2991829"/>
          <a:ext cx="3897796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327" tIns="0" rIns="14732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Ciclo monetario</a:t>
          </a:r>
          <a:endParaRPr lang="it-IT" sz="1800" b="1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92824" y="3006239"/>
        <a:ext cx="3868976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94E30-B545-4DC3-B27C-13B327A1C055}">
      <dsp:nvSpPr>
        <dsp:cNvPr id="0" name=""/>
        <dsp:cNvSpPr/>
      </dsp:nvSpPr>
      <dsp:spPr>
        <a:xfrm>
          <a:off x="3967289" y="1068691"/>
          <a:ext cx="1290494" cy="447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970"/>
              </a:lnTo>
              <a:lnTo>
                <a:pt x="1290494" y="223970"/>
              </a:lnTo>
              <a:lnTo>
                <a:pt x="1290494" y="447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CB1AC-3ACA-4E77-846F-0AD12A49CEFB}">
      <dsp:nvSpPr>
        <dsp:cNvPr id="0" name=""/>
        <dsp:cNvSpPr/>
      </dsp:nvSpPr>
      <dsp:spPr>
        <a:xfrm>
          <a:off x="2676794" y="1068691"/>
          <a:ext cx="1290494" cy="447940"/>
        </a:xfrm>
        <a:custGeom>
          <a:avLst/>
          <a:gdLst/>
          <a:ahLst/>
          <a:cxnLst/>
          <a:rect l="0" t="0" r="0" b="0"/>
          <a:pathLst>
            <a:path>
              <a:moveTo>
                <a:pt x="1290494" y="0"/>
              </a:moveTo>
              <a:lnTo>
                <a:pt x="1290494" y="223970"/>
              </a:lnTo>
              <a:lnTo>
                <a:pt x="0" y="223970"/>
              </a:lnTo>
              <a:lnTo>
                <a:pt x="0" y="447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BCC37-F99E-4DFB-889E-3E356208419B}">
      <dsp:nvSpPr>
        <dsp:cNvPr id="0" name=""/>
        <dsp:cNvSpPr/>
      </dsp:nvSpPr>
      <dsp:spPr>
        <a:xfrm>
          <a:off x="319774" y="2166"/>
          <a:ext cx="2133049" cy="1066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tx1"/>
              </a:solidFill>
            </a:rPr>
            <a:t>Le </a:t>
          </a:r>
          <a:r>
            <a:rPr lang="it-IT" sz="1500" b="1" kern="1200" dirty="0" smtClean="0">
              <a:solidFill>
                <a:schemeClr val="tx1"/>
              </a:solidFill>
            </a:rPr>
            <a:t>fonti interne </a:t>
          </a:r>
          <a:r>
            <a:rPr lang="it-IT" sz="1500" kern="1200" dirty="0" smtClean="0">
              <a:solidFill>
                <a:schemeClr val="tx1"/>
              </a:solidFill>
            </a:rPr>
            <a:t>di finanziamento sono rappresentate dall’autofinanziamento.</a:t>
          </a:r>
          <a:endParaRPr lang="it-IT" sz="1500" kern="1200" dirty="0">
            <a:solidFill>
              <a:schemeClr val="tx1"/>
            </a:solidFill>
          </a:endParaRPr>
        </a:p>
      </dsp:txBody>
      <dsp:txXfrm>
        <a:off x="319774" y="2166"/>
        <a:ext cx="2133049" cy="1066524"/>
      </dsp:txXfrm>
    </dsp:sp>
    <dsp:sp modelId="{A88B00C2-AB1A-480E-95B6-B30824C43DE7}">
      <dsp:nvSpPr>
        <dsp:cNvPr id="0" name=""/>
        <dsp:cNvSpPr/>
      </dsp:nvSpPr>
      <dsp:spPr>
        <a:xfrm>
          <a:off x="2900764" y="2166"/>
          <a:ext cx="2133049" cy="1066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tx1"/>
              </a:solidFill>
            </a:rPr>
            <a:t>Le </a:t>
          </a:r>
          <a:r>
            <a:rPr lang="it-IT" sz="1500" b="1" kern="1200" dirty="0" smtClean="0">
              <a:solidFill>
                <a:schemeClr val="tx1"/>
              </a:solidFill>
            </a:rPr>
            <a:t>fonti esterne </a:t>
          </a:r>
          <a:r>
            <a:rPr lang="it-IT" sz="1500" kern="1200" dirty="0" smtClean="0">
              <a:solidFill>
                <a:schemeClr val="tx1"/>
              </a:solidFill>
            </a:rPr>
            <a:t>di finanziamento sono rappresentate da</a:t>
          </a:r>
          <a:endParaRPr lang="it-IT" sz="1500" kern="1200" dirty="0">
            <a:solidFill>
              <a:schemeClr val="tx1"/>
            </a:solidFill>
          </a:endParaRPr>
        </a:p>
      </dsp:txBody>
      <dsp:txXfrm>
        <a:off x="2900764" y="2166"/>
        <a:ext cx="2133049" cy="1066524"/>
      </dsp:txXfrm>
    </dsp:sp>
    <dsp:sp modelId="{BBD977B9-FFB5-4C3F-8814-D4E47D8BF633}">
      <dsp:nvSpPr>
        <dsp:cNvPr id="0" name=""/>
        <dsp:cNvSpPr/>
      </dsp:nvSpPr>
      <dsp:spPr>
        <a:xfrm>
          <a:off x="1610269" y="1516631"/>
          <a:ext cx="2133049" cy="1066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</a:rPr>
            <a:t>capitale proprio</a:t>
          </a:r>
          <a:r>
            <a:rPr lang="it-IT" sz="1500" kern="1200" dirty="0" smtClean="0">
              <a:solidFill>
                <a:schemeClr val="tx1"/>
              </a:solidFill>
            </a:rPr>
            <a:t>, che coincide con gli apporti del proprietario e non è soggetto a obblighi di rimborso</a:t>
          </a:r>
          <a:endParaRPr lang="it-IT" sz="1500" kern="1200" dirty="0">
            <a:solidFill>
              <a:schemeClr val="tx1"/>
            </a:solidFill>
          </a:endParaRPr>
        </a:p>
      </dsp:txBody>
      <dsp:txXfrm>
        <a:off x="1610269" y="1516631"/>
        <a:ext cx="2133049" cy="1066524"/>
      </dsp:txXfrm>
    </dsp:sp>
    <dsp:sp modelId="{431A7D38-2F23-4CA1-9AE7-D30F6812E716}">
      <dsp:nvSpPr>
        <dsp:cNvPr id="0" name=""/>
        <dsp:cNvSpPr/>
      </dsp:nvSpPr>
      <dsp:spPr>
        <a:xfrm>
          <a:off x="4191259" y="1516631"/>
          <a:ext cx="2133049" cy="1066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tx1"/>
              </a:solidFill>
            </a:rPr>
            <a:t>il </a:t>
          </a:r>
          <a:r>
            <a:rPr lang="it-IT" sz="1500" b="1" kern="1200" dirty="0" smtClean="0">
              <a:solidFill>
                <a:schemeClr val="tx1"/>
              </a:solidFill>
            </a:rPr>
            <a:t>capitale di debito</a:t>
          </a:r>
          <a:r>
            <a:rPr lang="it-IT" sz="1500" kern="1200" dirty="0" smtClean="0">
              <a:solidFill>
                <a:schemeClr val="tx1"/>
              </a:solidFill>
            </a:rPr>
            <a:t>, da rimborsare a  scadenza</a:t>
          </a:r>
          <a:endParaRPr lang="it-IT" sz="1500" kern="1200" dirty="0">
            <a:solidFill>
              <a:schemeClr val="tx1"/>
            </a:solidFill>
          </a:endParaRPr>
        </a:p>
      </dsp:txBody>
      <dsp:txXfrm>
        <a:off x="4191259" y="1516631"/>
        <a:ext cx="2133049" cy="1066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37C5A-818B-4936-B633-49FA48C9F3AF}">
      <dsp:nvSpPr>
        <dsp:cNvPr id="0" name=""/>
        <dsp:cNvSpPr/>
      </dsp:nvSpPr>
      <dsp:spPr>
        <a:xfrm>
          <a:off x="0" y="320322"/>
          <a:ext cx="5123929" cy="122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7674" tIns="437388" rIns="39767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Baskerville Old Face" pitchFamily="18" charset="0"/>
            </a:rPr>
            <a:t>da uscite monetarie se il pagamento è immediato</a:t>
          </a:r>
          <a:endParaRPr lang="it-IT" sz="1600" kern="1200" dirty="0">
            <a:latin typeface="Baskerville Old Face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Baskerville Old Face" pitchFamily="18" charset="0"/>
            </a:rPr>
            <a:t>dall’ammontare dei debiti di regolamento se il pagamento è dilazionato</a:t>
          </a:r>
          <a:endParaRPr lang="it-IT" sz="1600" kern="1200" dirty="0">
            <a:latin typeface="Baskerville Old Face" pitchFamily="18" charset="0"/>
          </a:endParaRPr>
        </a:p>
      </dsp:txBody>
      <dsp:txXfrm>
        <a:off x="0" y="320322"/>
        <a:ext cx="5123929" cy="1223775"/>
      </dsp:txXfrm>
    </dsp:sp>
    <dsp:sp modelId="{4C6D54AC-A169-4598-AD03-F574C9A28E94}">
      <dsp:nvSpPr>
        <dsp:cNvPr id="0" name=""/>
        <dsp:cNvSpPr/>
      </dsp:nvSpPr>
      <dsp:spPr>
        <a:xfrm>
          <a:off x="261991" y="36535"/>
          <a:ext cx="35867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571" tIns="0" rIns="13557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 </a:t>
          </a: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costi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 sono misurati: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92253" y="66797"/>
        <a:ext cx="3526226" cy="559396"/>
      </dsp:txXfrm>
    </dsp:sp>
    <dsp:sp modelId="{455F8BC7-B47C-4B57-B0A1-300B34E1E78C}">
      <dsp:nvSpPr>
        <dsp:cNvPr id="0" name=""/>
        <dsp:cNvSpPr/>
      </dsp:nvSpPr>
      <dsp:spPr>
        <a:xfrm>
          <a:off x="0" y="1967457"/>
          <a:ext cx="5123929" cy="122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7674" tIns="437388" rIns="39767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Baskerville Old Face" pitchFamily="18" charset="0"/>
            </a:rPr>
            <a:t>da entrate monetarie se la riscossione è immediata</a:t>
          </a:r>
          <a:endParaRPr lang="it-IT" sz="1600" kern="1200" dirty="0">
            <a:latin typeface="Baskerville Old Face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Baskerville Old Face" pitchFamily="18" charset="0"/>
            </a:rPr>
            <a:t>dall’ammontare dei crediti di regolamento se la riscossione è dilazionata</a:t>
          </a:r>
          <a:endParaRPr lang="it-IT" sz="1600" kern="1200" dirty="0">
            <a:latin typeface="Baskerville Old Face" pitchFamily="18" charset="0"/>
          </a:endParaRPr>
        </a:p>
      </dsp:txBody>
      <dsp:txXfrm>
        <a:off x="0" y="1967457"/>
        <a:ext cx="5123929" cy="1223775"/>
      </dsp:txXfrm>
    </dsp:sp>
    <dsp:sp modelId="{0CF283B6-2960-4C00-BBDC-E7FCA045D0E5}">
      <dsp:nvSpPr>
        <dsp:cNvPr id="0" name=""/>
        <dsp:cNvSpPr/>
      </dsp:nvSpPr>
      <dsp:spPr>
        <a:xfrm>
          <a:off x="256196" y="1657497"/>
          <a:ext cx="35867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571" tIns="0" rIns="13557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 </a:t>
          </a: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ricavi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 sono misurati: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86458" y="1687759"/>
        <a:ext cx="3526226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3B801-951E-4A4D-993B-EE60D0C00007}">
      <dsp:nvSpPr>
        <dsp:cNvPr id="0" name=""/>
        <dsp:cNvSpPr/>
      </dsp:nvSpPr>
      <dsp:spPr>
        <a:xfrm>
          <a:off x="0" y="28571"/>
          <a:ext cx="5688631" cy="617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È  rappresentato attraverso un prospetto denominato </a:t>
          </a:r>
          <a:r>
            <a:rPr lang="it-IT" sz="1600" b="1" kern="1200" dirty="0" smtClean="0">
              <a:solidFill>
                <a:schemeClr val="tx1"/>
              </a:solidFill>
            </a:rPr>
            <a:t>Situazione economica</a:t>
          </a:r>
          <a:r>
            <a:rPr lang="it-IT" sz="1600" kern="1200" dirty="0" smtClean="0">
              <a:solidFill>
                <a:schemeClr val="tx1"/>
              </a:solidFill>
            </a:rPr>
            <a:t>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0157" y="58728"/>
        <a:ext cx="5628317" cy="5574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6EEE9-99E6-45C5-BB3B-BC28EE3D2F9A}">
      <dsp:nvSpPr>
        <dsp:cNvPr id="0" name=""/>
        <dsp:cNvSpPr/>
      </dsp:nvSpPr>
      <dsp:spPr>
        <a:xfrm rot="5400000">
          <a:off x="3042870" y="-712285"/>
          <a:ext cx="1846659" cy="37328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i capitali investiti dall’imprenditore o dai soci</a:t>
          </a:r>
          <a:endParaRPr lang="it-IT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il lavoro svolto personalmente dall’imprenditore o dai soci nell’attività aziendale</a:t>
          </a:r>
          <a:endParaRPr lang="it-IT" sz="1900" kern="1200" dirty="0"/>
        </a:p>
      </dsp:txBody>
      <dsp:txXfrm rot="-5400000">
        <a:off x="2099753" y="320978"/>
        <a:ext cx="3642748" cy="1666367"/>
      </dsp:txXfrm>
    </dsp:sp>
    <dsp:sp modelId="{C2C0C5E4-3A63-489E-9790-1640A3BE8C22}">
      <dsp:nvSpPr>
        <dsp:cNvPr id="0" name=""/>
        <dsp:cNvSpPr/>
      </dsp:nvSpPr>
      <dsp:spPr>
        <a:xfrm>
          <a:off x="0" y="0"/>
          <a:ext cx="2099752" cy="2308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smtClean="0">
              <a:solidFill>
                <a:schemeClr val="tx1"/>
              </a:solidFill>
            </a:rPr>
            <a:t>La gestione è in </a:t>
          </a:r>
          <a:r>
            <a:rPr lang="it-IT" sz="1600" b="1" kern="1200" dirty="0" smtClean="0">
              <a:solidFill>
                <a:schemeClr val="tx1"/>
              </a:solidFill>
            </a:rPr>
            <a:t>equilibrio  economico  </a:t>
          </a:r>
          <a:r>
            <a:rPr lang="it-IT" sz="1600" b="0" kern="1200" dirty="0" smtClean="0">
              <a:solidFill>
                <a:schemeClr val="tx1"/>
              </a:solidFill>
            </a:rPr>
            <a:t>quando l’azienda consegue un utile tale da ricompensare:</a:t>
          </a:r>
          <a:endParaRPr lang="it-IT" sz="1600" b="0" kern="1200" dirty="0">
            <a:solidFill>
              <a:schemeClr val="tx1"/>
            </a:solidFill>
          </a:endParaRPr>
        </a:p>
      </dsp:txBody>
      <dsp:txXfrm>
        <a:off x="102501" y="102501"/>
        <a:ext cx="1894750" cy="21033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F1772-8682-4320-85C2-B0446082A1E5}">
      <dsp:nvSpPr>
        <dsp:cNvPr id="0" name=""/>
        <dsp:cNvSpPr/>
      </dsp:nvSpPr>
      <dsp:spPr>
        <a:xfrm>
          <a:off x="0" y="14285"/>
          <a:ext cx="5688632" cy="617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Il </a:t>
          </a:r>
          <a:r>
            <a:rPr lang="it-IT" sz="1600" b="1" kern="1200" dirty="0" smtClean="0">
              <a:solidFill>
                <a:schemeClr val="tx1"/>
              </a:solidFill>
            </a:rPr>
            <a:t>patrimonio</a:t>
          </a:r>
          <a:r>
            <a:rPr lang="it-IT" sz="1600" kern="1200" dirty="0" smtClean="0">
              <a:solidFill>
                <a:schemeClr val="tx1"/>
              </a:solidFill>
            </a:rPr>
            <a:t> è l’insieme dei beni di cui l’azienda dispone in un dato momento.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0157" y="44442"/>
        <a:ext cx="5628318" cy="5574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DE5A0-13DD-42CB-AAB2-33AEF6A5DF98}">
      <dsp:nvSpPr>
        <dsp:cNvPr id="0" name=""/>
        <dsp:cNvSpPr/>
      </dsp:nvSpPr>
      <dsp:spPr>
        <a:xfrm>
          <a:off x="0" y="14285"/>
          <a:ext cx="5688632" cy="617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Il </a:t>
          </a:r>
          <a:r>
            <a:rPr lang="it-IT" sz="1600" b="1" kern="1200" dirty="0" smtClean="0">
              <a:solidFill>
                <a:schemeClr val="tx1"/>
              </a:solidFill>
            </a:rPr>
            <a:t>patrimonio di funzionamento</a:t>
          </a:r>
          <a:r>
            <a:rPr lang="it-IT" sz="1600" kern="1200" dirty="0" smtClean="0">
              <a:solidFill>
                <a:schemeClr val="tx1"/>
              </a:solidFill>
            </a:rPr>
            <a:t> è il patrimonio dell’impresa al termine dell’esercizio amministrativo.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0157" y="44442"/>
        <a:ext cx="5628318" cy="5574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F3960-C8A7-4321-AD4C-E4F2E2B67722}">
      <dsp:nvSpPr>
        <dsp:cNvPr id="0" name=""/>
        <dsp:cNvSpPr/>
      </dsp:nvSpPr>
      <dsp:spPr>
        <a:xfrm>
          <a:off x="0" y="457843"/>
          <a:ext cx="6096000" cy="173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604012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immobilizzazioni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, costituite da  investimenti a media – lunga scadenza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attivo circolante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, costituite da investimenti a breve scadenza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0" y="457843"/>
        <a:ext cx="6096000" cy="1735650"/>
      </dsp:txXfrm>
    </dsp:sp>
    <dsp:sp modelId="{2C376CD2-B2C9-4EDC-8C73-D3543A61D7DD}">
      <dsp:nvSpPr>
        <dsp:cNvPr id="0" name=""/>
        <dsp:cNvSpPr/>
      </dsp:nvSpPr>
      <dsp:spPr>
        <a:xfrm>
          <a:off x="304800" y="29803"/>
          <a:ext cx="42672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Le </a:t>
          </a: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attività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 si distinguono  in: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346590" y="71593"/>
        <a:ext cx="4183620" cy="772500"/>
      </dsp:txXfrm>
    </dsp:sp>
    <dsp:sp modelId="{1D955E8C-5B7F-4998-AD9A-3A288330F66F}">
      <dsp:nvSpPr>
        <dsp:cNvPr id="0" name=""/>
        <dsp:cNvSpPr/>
      </dsp:nvSpPr>
      <dsp:spPr>
        <a:xfrm>
          <a:off x="0" y="2778133"/>
          <a:ext cx="6096000" cy="125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604012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capitale proprio</a:t>
          </a:r>
          <a:endParaRPr lang="it-IT" sz="1800" b="1" kern="1200" baseline="0" dirty="0">
            <a:solidFill>
              <a:schemeClr val="tx1"/>
            </a:solidFill>
            <a:latin typeface="Baskerville Old Fac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capitale di debito</a:t>
          </a:r>
          <a:endParaRPr lang="it-IT" sz="1800" b="1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0" y="2778133"/>
        <a:ext cx="6096000" cy="1256062"/>
      </dsp:txXfrm>
    </dsp:sp>
    <dsp:sp modelId="{B147A9A0-41DA-44FD-A89F-3F2BA839995C}">
      <dsp:nvSpPr>
        <dsp:cNvPr id="0" name=""/>
        <dsp:cNvSpPr/>
      </dsp:nvSpPr>
      <dsp:spPr>
        <a:xfrm>
          <a:off x="304800" y="2350093"/>
          <a:ext cx="42672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Le </a:t>
          </a:r>
          <a:r>
            <a:rPr lang="it-IT" sz="1800" b="1" kern="1200" baseline="0" dirty="0" smtClean="0">
              <a:solidFill>
                <a:schemeClr val="tx1"/>
              </a:solidFill>
              <a:latin typeface="Baskerville Old Face" pitchFamily="18" charset="0"/>
            </a:rPr>
            <a:t>passività</a:t>
          </a: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  rappresentano i finanziamenti ricevuti a titolo di: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346590" y="2391883"/>
        <a:ext cx="4183620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BD556C-2EE5-458F-8A77-41691C5BE765}" type="datetimeFigureOut">
              <a:rPr lang="it-IT"/>
              <a:pPr>
                <a:defRPr/>
              </a:pPr>
              <a:t>29/10/2019</a:t>
            </a:fld>
            <a:endParaRPr lang="it-IT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31D164-0325-4FBB-BF4B-9316592A3C8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56579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fld id="{BA07D71D-781C-409F-BA76-DD77513BF4D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4110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07D71D-781C-409F-BA76-DD77513BF4DE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5182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07D71D-781C-409F-BA76-DD77513BF4DE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5182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62991-5F03-4F56-8699-ACAAAC72827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9413" y="88900"/>
            <a:ext cx="2112962" cy="60039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85763" y="88900"/>
            <a:ext cx="6191250" cy="60039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A0110-5F99-4A84-BB5E-F4F6ACC7EC2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8585200" y="65786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endParaRPr lang="it-IT" sz="1800" smtClean="0"/>
          </a:p>
        </p:txBody>
      </p:sp>
      <p:sp>
        <p:nvSpPr>
          <p:cNvPr id="5" name="CasellaDiTesto 4"/>
          <p:cNvSpPr txBox="1">
            <a:spLocks noChangeArrowheads="1"/>
          </p:cNvSpPr>
          <p:nvPr userDrawn="1"/>
        </p:nvSpPr>
        <p:spPr bwMode="auto">
          <a:xfrm>
            <a:off x="8483600" y="65405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endParaRPr lang="it-IT" sz="1800" smtClean="0"/>
          </a:p>
        </p:txBody>
      </p:sp>
      <p:pic>
        <p:nvPicPr>
          <p:cNvPr id="6" name="Immagine 8" descr="Logo_RCS_Education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6262688"/>
            <a:ext cx="7191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85763" y="1125538"/>
            <a:ext cx="4151312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89475" y="1125538"/>
            <a:ext cx="41529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815D2-119E-4768-A6D2-432EBC3184F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0DF8B-2F2B-4CA7-B052-382E589E457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5692F-BDE7-4BC1-9B90-CBC19FC780B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DFE85-A444-46A6-95C0-CD3F9AC452B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1E4A-DB68-4F1D-A96A-A8CB5A1616D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88900"/>
            <a:ext cx="84566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5763" y="1125538"/>
            <a:ext cx="8456612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" name="Titolo 1"/>
          <p:cNvSpPr txBox="1">
            <a:spLocks/>
          </p:cNvSpPr>
          <p:nvPr userDrawn="1"/>
        </p:nvSpPr>
        <p:spPr bwMode="auto">
          <a:xfrm>
            <a:off x="107950" y="6237312"/>
            <a:ext cx="845661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1200" dirty="0" smtClean="0"/>
              <a:t>           A cura di Lucia Barale, Lucia Nazzaro e Giovanna Ricci</a:t>
            </a:r>
            <a:endParaRPr lang="it-IT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59" r:id="rId3"/>
    <p:sldLayoutId id="2147483660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rgbClr val="003D67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3D67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3D67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D67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  <a:cs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diagramData" Target="../diagrams/data5.xml"/><Relationship Id="rId7" Type="http://schemas.openxmlformats.org/officeDocument/2006/relationships/image" Target="../media/image3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Data" Target="../diagrams/data7.xml"/><Relationship Id="rId7" Type="http://schemas.openxmlformats.org/officeDocument/2006/relationships/diagramData" Target="../diagrams/data8.xml"/><Relationship Id="rId12" Type="http://schemas.microsoft.com/office/2007/relationships/diagramDrawing" Target="../diagrams/drawing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microsoft.com/office/2007/relationships/diagramDrawing" Target="../diagrams/drawing7.xml"/><Relationship Id="rId5" Type="http://schemas.openxmlformats.org/officeDocument/2006/relationships/diagramQuickStyle" Target="../diagrams/quickStyle7.xml"/><Relationship Id="rId10" Type="http://schemas.openxmlformats.org/officeDocument/2006/relationships/diagramColors" Target="../diagrams/colors8.xml"/><Relationship Id="rId4" Type="http://schemas.openxmlformats.org/officeDocument/2006/relationships/diagramLayout" Target="../diagrams/layout7.xml"/><Relationship Id="rId9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Data" Target="../diagrams/data10.xml"/><Relationship Id="rId7" Type="http://schemas.openxmlformats.org/officeDocument/2006/relationships/diagramData" Target="../diagrams/data11.xml"/><Relationship Id="rId12" Type="http://schemas.microsoft.com/office/2007/relationships/diagramDrawing" Target="../diagrams/drawing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microsoft.com/office/2007/relationships/diagramDrawing" Target="../diagrams/drawing10.xml"/><Relationship Id="rId5" Type="http://schemas.openxmlformats.org/officeDocument/2006/relationships/diagramQuickStyle" Target="../diagrams/quickStyle10.xml"/><Relationship Id="rId10" Type="http://schemas.openxmlformats.org/officeDocument/2006/relationships/diagramColors" Target="../diagrams/colors11.xml"/><Relationship Id="rId4" Type="http://schemas.openxmlformats.org/officeDocument/2006/relationships/diagramLayout" Target="../diagrams/layout10.xml"/><Relationship Id="rId9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diagramData" Target="../diagrams/data12.xml"/><Relationship Id="rId7" Type="http://schemas.openxmlformats.org/officeDocument/2006/relationships/image" Target="../media/image4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08660" y="-4328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- Lezione 4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operazioni della gestione aziendale</a:t>
            </a:r>
          </a:p>
        </p:txBody>
      </p:sp>
      <p:sp>
        <p:nvSpPr>
          <p:cNvPr id="19" name="Avanti o successivo 18">
            <a:hlinkClick r:id="" action="ppaction://hlinkshowjump?jump=nextslide" highlightClick="1"/>
          </p:cNvPr>
          <p:cNvSpPr/>
          <p:nvPr/>
        </p:nvSpPr>
        <p:spPr>
          <a:xfrm>
            <a:off x="6696200" y="5717623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0" name="Ritorno 19">
            <a:hlinkClick r:id="rId2" action="ppaction://hlinksldjump" highlightClick="1"/>
          </p:cNvPr>
          <p:cNvSpPr/>
          <p:nvPr/>
        </p:nvSpPr>
        <p:spPr>
          <a:xfrm>
            <a:off x="7380312" y="5751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6985596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286360" y="967022"/>
            <a:ext cx="6570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gestione è costituita dall’insieme delle </a:t>
            </a:r>
            <a:r>
              <a:rPr lang="it-IT" b="1" dirty="0"/>
              <a:t>operazioni</a:t>
            </a:r>
            <a:r>
              <a:rPr lang="it-IT" dirty="0"/>
              <a:t> svolte dall’impresa per raggiungere gli obiettivi prefissati.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L’impresa </a:t>
            </a:r>
            <a:r>
              <a:rPr lang="it-IT" dirty="0" smtClean="0"/>
              <a:t>effettua operazioni di:</a:t>
            </a:r>
            <a:endParaRPr lang="it-IT" dirty="0"/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xmlns="" val="249811086"/>
              </p:ext>
            </p:extLst>
          </p:nvPr>
        </p:nvGraphicFramePr>
        <p:xfrm>
          <a:off x="2123728" y="2354987"/>
          <a:ext cx="5256584" cy="3234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ttangolo arrotondato 7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6580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della 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57603" y="6093608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547665" y="1340768"/>
            <a:ext cx="6066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finanziamenti con </a:t>
            </a:r>
            <a:r>
              <a:rPr lang="it-IT" b="1" dirty="0"/>
              <a:t>capitale di debito</a:t>
            </a:r>
            <a:r>
              <a:rPr lang="it-IT" dirty="0"/>
              <a:t> costituiscono </a:t>
            </a:r>
            <a:r>
              <a:rPr lang="it-IT" dirty="0" smtClean="0"/>
              <a:t>debiti </a:t>
            </a:r>
            <a:r>
              <a:rPr lang="it-IT" dirty="0"/>
              <a:t>che l’impresa deve rimborsare alle scadenze pattuite.</a:t>
            </a:r>
          </a:p>
          <a:p>
            <a:r>
              <a:rPr lang="it-IT" dirty="0"/>
              <a:t> 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2009242" y="2564904"/>
            <a:ext cx="5143500" cy="2579793"/>
            <a:chOff x="2532" y="4052"/>
            <a:chExt cx="6113" cy="3047"/>
          </a:xfrm>
        </p:grpSpPr>
        <p:sp>
          <p:nvSpPr>
            <p:cNvPr id="10" name="AutoShape 9"/>
            <p:cNvSpPr>
              <a:spLocks noChangeAspect="1" noChangeArrowheads="1" noTextEdit="1"/>
            </p:cNvSpPr>
            <p:nvPr/>
          </p:nvSpPr>
          <p:spPr bwMode="auto">
            <a:xfrm>
              <a:off x="2532" y="4052"/>
              <a:ext cx="6113" cy="30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026" y="4187"/>
              <a:ext cx="2717" cy="6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Capitale di debito</a:t>
              </a:r>
              <a:endPara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5385" y="4862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3483" y="5132"/>
              <a:ext cx="380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3483" y="5132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7287" y="5132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2668" y="5446"/>
              <a:ext cx="1630" cy="1598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Debiti di </a:t>
              </a:r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regolamento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(o debiti commerciali) </a:t>
              </a:r>
              <a:endParaRPr lang="it-IT" dirty="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6538" y="5433"/>
              <a:ext cx="1769" cy="1611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Debiti di </a:t>
              </a:r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finanziamento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(o debiti finanziari)</a:t>
              </a:r>
              <a:endParaRPr lang="it-IT" dirty="0">
                <a:ea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8" name="Rettangolo arrotondato 17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4716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della 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58968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64384" y="1364575"/>
            <a:ext cx="5832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 </a:t>
            </a:r>
            <a:r>
              <a:rPr lang="it-IT" b="1" dirty="0"/>
              <a:t>debito di regolamento</a:t>
            </a:r>
            <a:r>
              <a:rPr lang="it-IT" dirty="0"/>
              <a:t>:</a:t>
            </a:r>
          </a:p>
          <a:p>
            <a:r>
              <a:rPr lang="it-IT" dirty="0"/>
              <a:t>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it-IT" dirty="0"/>
              <a:t>alla sua accensione dà luogo a un’entrata di beni o servizi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it-IT" dirty="0"/>
              <a:t>alla sua estinzione dà luogo a un’uscita di </a:t>
            </a:r>
            <a:r>
              <a:rPr lang="it-IT" dirty="0" smtClean="0"/>
              <a:t>denaro</a:t>
            </a:r>
            <a:endParaRPr lang="it-IT" dirty="0"/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755576" y="3140968"/>
            <a:ext cx="7552068" cy="1656184"/>
            <a:chOff x="2171" y="1472"/>
            <a:chExt cx="7200" cy="1350"/>
          </a:xfrm>
        </p:grpSpPr>
        <p:sp>
          <p:nvSpPr>
            <p:cNvPr id="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171" y="1472"/>
              <a:ext cx="7200" cy="1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171" y="2012"/>
              <a:ext cx="1632" cy="6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Entrata</a:t>
              </a:r>
            </a:p>
            <a:p>
              <a:pPr algn="ctr"/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di beni/servizi</a:t>
              </a:r>
              <a:endParaRPr lang="it-IT" sz="1600" dirty="0">
                <a:ea typeface="Times New Roman" pitchFamily="18" charset="0"/>
                <a:cs typeface="Arial" pitchFamily="34" charset="0"/>
              </a:endParaRPr>
            </a:p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acquistati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209" y="2012"/>
              <a:ext cx="1766" cy="6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sz="1600" dirty="0">
                  <a:ea typeface="Times New Roman" pitchFamily="18" charset="0"/>
                  <a:cs typeface="Arial" pitchFamily="34" charset="0"/>
                </a:rPr>
                <a:t>Accensione dei debiti verso i fornitori 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192" y="1472"/>
              <a:ext cx="1675" cy="4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Accensione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7258" y="1472"/>
              <a:ext cx="1358" cy="4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Estinzione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6046" y="2012"/>
              <a:ext cx="1630" cy="6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1000" b="0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defRPr>
              </a:lvl1pPr>
            </a:lstStyle>
            <a:p>
              <a:r>
                <a:rPr lang="it-IT" sz="1600" dirty="0">
                  <a:latin typeface="Baskerville Old Face" pitchFamily="18" charset="0"/>
                </a:rPr>
                <a:t>Pagamento dei debiti verso i fornitori</a:t>
              </a: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8013" y="2012"/>
              <a:ext cx="1358" cy="675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Uscita </a:t>
              </a: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monetaria</a:t>
              </a:r>
              <a:endParaRPr lang="it-IT" sz="1600" dirty="0">
                <a:ea typeface="Times New Roman" pitchFamily="18" charset="0"/>
                <a:cs typeface="Arial" pitchFamily="34" charset="0"/>
              </a:endParaRPr>
            </a:p>
          </p:txBody>
        </p:sp>
      </p:grpSp>
      <p:cxnSp>
        <p:nvCxnSpPr>
          <p:cNvPr id="19" name="Connettore 2 18"/>
          <p:cNvCxnSpPr>
            <a:stCxn id="15" idx="3"/>
            <a:endCxn id="17" idx="1"/>
          </p:cNvCxnSpPr>
          <p:nvPr/>
        </p:nvCxnSpPr>
        <p:spPr>
          <a:xfrm>
            <a:off x="6529761" y="4217488"/>
            <a:ext cx="3534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1" idx="1"/>
            <a:endCxn id="10" idx="3"/>
          </p:cNvCxnSpPr>
          <p:nvPr/>
        </p:nvCxnSpPr>
        <p:spPr>
          <a:xfrm flipH="1">
            <a:off x="2467378" y="4217488"/>
            <a:ext cx="425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arrotondato 19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572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della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160129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50736" y="1364575"/>
            <a:ext cx="5832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 </a:t>
            </a:r>
            <a:r>
              <a:rPr lang="it-IT" b="1" dirty="0"/>
              <a:t>debito di finanziamento</a:t>
            </a:r>
            <a:r>
              <a:rPr lang="it-IT" dirty="0"/>
              <a:t>:</a:t>
            </a:r>
          </a:p>
          <a:p>
            <a:r>
              <a:rPr lang="it-IT" dirty="0"/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 smtClean="0"/>
              <a:t>alla </a:t>
            </a:r>
            <a:r>
              <a:rPr lang="it-IT" dirty="0"/>
              <a:t>sua accensione dà luogo a un’entrata di denaro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 smtClean="0"/>
              <a:t>alla </a:t>
            </a:r>
            <a:r>
              <a:rPr lang="it-IT" dirty="0"/>
              <a:t>sua estinzione dà luogo a un’uscita di denaro</a:t>
            </a: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755576" y="3140968"/>
            <a:ext cx="7552068" cy="1656184"/>
            <a:chOff x="2171" y="1472"/>
            <a:chExt cx="7200" cy="1350"/>
          </a:xfrm>
        </p:grpSpPr>
        <p:sp>
          <p:nvSpPr>
            <p:cNvPr id="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171" y="1472"/>
              <a:ext cx="7200" cy="1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171" y="2012"/>
              <a:ext cx="1632" cy="6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Entrata</a:t>
              </a:r>
            </a:p>
            <a:p>
              <a:pPr algn="ctr"/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monetaria</a:t>
              </a:r>
              <a:endParaRPr lang="it-IT" sz="1600" dirty="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209" y="2012"/>
              <a:ext cx="1766" cy="6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sz="1600" dirty="0">
                  <a:ea typeface="Times New Roman" pitchFamily="18" charset="0"/>
                  <a:cs typeface="Arial" pitchFamily="34" charset="0"/>
                </a:rPr>
                <a:t>Accensione dei debiti verso i </a:t>
              </a: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finanziatori </a:t>
              </a:r>
              <a:endParaRPr lang="it-IT" sz="1600" dirty="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192" y="1472"/>
              <a:ext cx="1675" cy="4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Accensione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7258" y="1472"/>
              <a:ext cx="1358" cy="4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Estinzione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6046" y="2012"/>
              <a:ext cx="1630" cy="6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1000" b="0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defRPr>
              </a:lvl1pPr>
            </a:lstStyle>
            <a:p>
              <a:r>
                <a:rPr lang="it-IT" sz="1600" dirty="0" smtClean="0">
                  <a:latin typeface="Baskerville Old Face" pitchFamily="18" charset="0"/>
                </a:rPr>
                <a:t>Rimborso </a:t>
              </a:r>
              <a:r>
                <a:rPr lang="it-IT" sz="1600" dirty="0">
                  <a:latin typeface="Baskerville Old Face" pitchFamily="18" charset="0"/>
                </a:rPr>
                <a:t>dei debiti verso i </a:t>
              </a:r>
              <a:r>
                <a:rPr lang="it-IT" sz="1600" dirty="0" smtClean="0">
                  <a:latin typeface="Baskerville Old Face" pitchFamily="18" charset="0"/>
                </a:rPr>
                <a:t>finanziatori</a:t>
              </a:r>
              <a:endParaRPr lang="it-IT" sz="1600" dirty="0">
                <a:latin typeface="Baskerville Old Face" pitchFamily="18" charset="0"/>
              </a:endParaRP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8013" y="2012"/>
              <a:ext cx="1358" cy="675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Uscita </a:t>
              </a: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monetaria</a:t>
              </a:r>
              <a:endParaRPr lang="it-IT" sz="1600" dirty="0">
                <a:ea typeface="Times New Roman" pitchFamily="18" charset="0"/>
                <a:cs typeface="Arial" pitchFamily="34" charset="0"/>
              </a:endParaRPr>
            </a:p>
          </p:txBody>
        </p:sp>
      </p:grpSp>
      <p:cxnSp>
        <p:nvCxnSpPr>
          <p:cNvPr id="19" name="Connettore 2 18"/>
          <p:cNvCxnSpPr>
            <a:endCxn id="17" idx="1"/>
          </p:cNvCxnSpPr>
          <p:nvPr/>
        </p:nvCxnSpPr>
        <p:spPr>
          <a:xfrm>
            <a:off x="6529761" y="4217488"/>
            <a:ext cx="3534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2467378" y="4217488"/>
            <a:ext cx="425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arrotondato 19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97868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della 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58968" y="6104328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19672" y="134076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L’impresa può concedere </a:t>
            </a:r>
            <a:r>
              <a:rPr lang="it-IT" b="1" dirty="0"/>
              <a:t>finanziamenti ad altre imprese</a:t>
            </a:r>
            <a:r>
              <a:rPr lang="it-IT" dirty="0"/>
              <a:t> a titolo di: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652120" y="13407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capitale proprio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652120" y="191712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capitale di prestito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123727" y="2924944"/>
            <a:ext cx="572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prestiti concessi ad altre imprese possono dare luogo a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835696" y="407881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/>
              <a:t>crediti di </a:t>
            </a:r>
            <a:r>
              <a:rPr lang="it-IT" dirty="0" smtClean="0"/>
              <a:t>regolamento</a:t>
            </a:r>
          </a:p>
          <a:p>
            <a:pPr lvl="0"/>
            <a:r>
              <a:rPr lang="it-IT" dirty="0" smtClean="0"/>
              <a:t>(o </a:t>
            </a:r>
            <a:r>
              <a:rPr lang="it-IT" dirty="0"/>
              <a:t>crediti commerciali)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004048" y="4078593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/>
              <a:t>crediti di finanziamento (o crediti finanziari)</a:t>
            </a:r>
          </a:p>
        </p:txBody>
      </p:sp>
      <p:cxnSp>
        <p:nvCxnSpPr>
          <p:cNvPr id="17" name="Connettore 1 16"/>
          <p:cNvCxnSpPr/>
          <p:nvPr/>
        </p:nvCxnSpPr>
        <p:spPr>
          <a:xfrm>
            <a:off x="5148064" y="1525434"/>
            <a:ext cx="0" cy="5763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4932040" y="1813612"/>
            <a:ext cx="216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5148064" y="152543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5177375" y="210095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2987824" y="3645024"/>
            <a:ext cx="32043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4572000" y="3294276"/>
            <a:ext cx="0" cy="350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34" name="Connettore 2 18433"/>
          <p:cNvCxnSpPr>
            <a:endCxn id="15" idx="0"/>
          </p:cNvCxnSpPr>
          <p:nvPr/>
        </p:nvCxnSpPr>
        <p:spPr>
          <a:xfrm>
            <a:off x="2987824" y="3645024"/>
            <a:ext cx="0" cy="433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36" name="Connettore 2 18435"/>
          <p:cNvCxnSpPr>
            <a:endCxn id="16" idx="0"/>
          </p:cNvCxnSpPr>
          <p:nvPr/>
        </p:nvCxnSpPr>
        <p:spPr>
          <a:xfrm>
            <a:off x="6192180" y="3645024"/>
            <a:ext cx="0" cy="4335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ttangolo arrotondato 20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5327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della 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272692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167373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565872" y="1628882"/>
            <a:ext cx="8254600" cy="1172633"/>
            <a:chOff x="2171" y="1437"/>
            <a:chExt cx="7499" cy="1385"/>
          </a:xfrm>
        </p:grpSpPr>
        <p:sp>
          <p:nvSpPr>
            <p:cNvPr id="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171" y="1607"/>
              <a:ext cx="7200" cy="12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2171" y="2012"/>
              <a:ext cx="1632" cy="8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Crediti verso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i clienti</a:t>
              </a:r>
              <a:endParaRPr kumimoji="0" lang="it-I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09" y="2012"/>
              <a:ext cx="1766" cy="810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Uscita di beni  e/o prestazione di  servizi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182" y="1437"/>
              <a:ext cx="1653" cy="4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Concessione </a:t>
              </a:r>
              <a:endParaRPr kumimoji="0" lang="it-IT" sz="16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3801" y="2404"/>
              <a:ext cx="40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7157" y="1437"/>
              <a:ext cx="1358" cy="4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b="1" dirty="0">
                  <a:ea typeface="Times New Roman" pitchFamily="18" charset="0"/>
                  <a:cs typeface="Arial" pitchFamily="34" charset="0"/>
                </a:rPr>
                <a:t>Riscossione</a:t>
              </a: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6111" y="2012"/>
              <a:ext cx="1630" cy="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400" dirty="0">
                  <a:ea typeface="Times New Roman" pitchFamily="18" charset="0"/>
                  <a:cs typeface="Arial" pitchFamily="34" charset="0"/>
                </a:rPr>
                <a:t>Entrata monetaria </a:t>
              </a:r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7725" y="2404"/>
              <a:ext cx="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8013" y="2012"/>
              <a:ext cx="1657" cy="8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400" dirty="0">
                  <a:ea typeface="Times New Roman" pitchFamily="18" charset="0"/>
                  <a:cs typeface="Arial" pitchFamily="34" charset="0"/>
                </a:rPr>
                <a:t>Riscossione  dei  crediti verso  i clienti</a:t>
              </a:r>
            </a:p>
          </p:txBody>
        </p:sp>
      </p:grpSp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8" name="Group 18"/>
          <p:cNvGrpSpPr>
            <a:grpSpLocks noChangeAspect="1"/>
          </p:cNvGrpSpPr>
          <p:nvPr/>
        </p:nvGrpSpPr>
        <p:grpSpPr bwMode="auto">
          <a:xfrm>
            <a:off x="499409" y="3912468"/>
            <a:ext cx="7991936" cy="1388740"/>
            <a:chOff x="2171" y="1607"/>
            <a:chExt cx="7200" cy="1215"/>
          </a:xfrm>
        </p:grpSpPr>
        <p:sp>
          <p:nvSpPr>
            <p:cNvPr id="19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171" y="1607"/>
              <a:ext cx="7200" cy="12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Text Box 26"/>
            <p:cNvSpPr txBox="1">
              <a:spLocks noChangeArrowheads="1"/>
            </p:cNvSpPr>
            <p:nvPr/>
          </p:nvSpPr>
          <p:spPr bwMode="auto">
            <a:xfrm>
              <a:off x="2171" y="2012"/>
              <a:ext cx="1632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dirty="0" smtClean="0">
                  <a:ea typeface="Times New Roman" pitchFamily="18" charset="0"/>
                  <a:cs typeface="Arial" pitchFamily="34" charset="0"/>
                </a:rPr>
                <a:t>Crediti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verso altre imprese </a:t>
              </a: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4209" y="2012"/>
              <a:ext cx="1766" cy="675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Uscita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</a:t>
              </a: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monetaria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3313" y="1607"/>
              <a:ext cx="1359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b="1" dirty="0">
                  <a:ea typeface="Times New Roman" pitchFamily="18" charset="0"/>
                  <a:cs typeface="Arial" pitchFamily="34" charset="0"/>
                </a:rPr>
                <a:t>Concessione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3801" y="2348"/>
              <a:ext cx="40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7207" y="1607"/>
              <a:ext cx="1358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b="1" dirty="0">
                  <a:ea typeface="Times New Roman" pitchFamily="18" charset="0"/>
                  <a:cs typeface="Arial" pitchFamily="34" charset="0"/>
                </a:rPr>
                <a:t>Riscossione</a:t>
              </a: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111" y="2012"/>
              <a:ext cx="1630" cy="6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Entrata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monetaria</a:t>
              </a: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7736" y="2340"/>
              <a:ext cx="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8013" y="2012"/>
              <a:ext cx="1358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400" dirty="0">
                  <a:ea typeface="Times New Roman" pitchFamily="18" charset="0"/>
                  <a:cs typeface="Arial" pitchFamily="34" charset="0"/>
                </a:rPr>
                <a:t>Riscossione  </a:t>
              </a:r>
              <a:r>
                <a:rPr lang="it-IT" sz="1400" dirty="0" smtClean="0">
                  <a:ea typeface="Times New Roman" pitchFamily="18" charset="0"/>
                  <a:cs typeface="Arial" pitchFamily="34" charset="0"/>
                </a:rPr>
                <a:t>dei crediti </a:t>
              </a:r>
              <a:r>
                <a:rPr lang="it-IT" sz="1400" dirty="0">
                  <a:ea typeface="Times New Roman" pitchFamily="18" charset="0"/>
                  <a:cs typeface="Arial" pitchFamily="34" charset="0"/>
                </a:rPr>
                <a:t>verso altre imprese </a:t>
              </a:r>
            </a:p>
          </p:txBody>
        </p:sp>
      </p:grpSp>
      <p:sp>
        <p:nvSpPr>
          <p:cNvPr id="28" name="CasellaDiTesto 27"/>
          <p:cNvSpPr txBox="1"/>
          <p:nvPr/>
        </p:nvSpPr>
        <p:spPr>
          <a:xfrm>
            <a:off x="3347864" y="1124744"/>
            <a:ext cx="24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Crediti di </a:t>
            </a:r>
            <a:r>
              <a:rPr lang="it-IT" b="1" dirty="0" smtClean="0"/>
              <a:t>regolamento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3500264" y="3275692"/>
            <a:ext cx="24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Crediti di </a:t>
            </a:r>
            <a:r>
              <a:rPr lang="it-IT" b="1" dirty="0" smtClean="0"/>
              <a:t>finanziamento</a:t>
            </a:r>
            <a:endParaRPr lang="it-IT" dirty="0"/>
          </a:p>
        </p:txBody>
      </p:sp>
      <p:sp>
        <p:nvSpPr>
          <p:cNvPr id="31" name="Rettangolo arrotondato 30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596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-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della 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6876256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58968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72332" y="1124744"/>
            <a:ext cx="5799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</a:t>
            </a:r>
            <a:r>
              <a:rPr lang="it-IT" b="1" dirty="0"/>
              <a:t>aspetto economico</a:t>
            </a:r>
            <a:r>
              <a:rPr lang="it-IT" dirty="0"/>
              <a:t> della gestione riguarda i costi sostenuti per acquisire i fattori produttivi e i ricavi conseguiti con la vendita di beni e servizi</a:t>
            </a:r>
            <a:r>
              <a:rPr lang="it-IT" dirty="0" smtClean="0"/>
              <a:t>.</a:t>
            </a:r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xmlns="" val="1132647250"/>
              </p:ext>
            </p:extLst>
          </p:nvPr>
        </p:nvGraphicFramePr>
        <p:xfrm>
          <a:off x="1968351" y="2188565"/>
          <a:ext cx="5123929" cy="3201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ttangolo arrotondato 9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088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reddito e il patrimonio</a:t>
            </a:r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696272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itorno 9">
            <a:hlinkClick r:id="rId2" action="ppaction://hlinksldjump" highlightClick="1"/>
          </p:cNvPr>
          <p:cNvSpPr/>
          <p:nvPr/>
        </p:nvSpPr>
        <p:spPr>
          <a:xfrm>
            <a:off x="7380311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996608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2" name="Indietro o precedente 11">
            <a:hlinkClick r:id="" action="ppaction://hlinkshowjump?jump=previousslide" highlightClick="1"/>
          </p:cNvPr>
          <p:cNvSpPr/>
          <p:nvPr/>
        </p:nvSpPr>
        <p:spPr>
          <a:xfrm>
            <a:off x="6084168" y="570113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xmlns="" val="864463804"/>
              </p:ext>
            </p:extLst>
          </p:nvPr>
        </p:nvGraphicFramePr>
        <p:xfrm>
          <a:off x="1711297" y="1700808"/>
          <a:ext cx="5688631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96952"/>
            <a:ext cx="8208912" cy="2598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771800" y="2492896"/>
            <a:ext cx="3745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Situazione </a:t>
            </a:r>
            <a:r>
              <a:rPr lang="it-IT" b="1" dirty="0" smtClean="0"/>
              <a:t>economica dell’esercizio  n</a:t>
            </a:r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1688100" y="980728"/>
            <a:ext cx="5692212" cy="801277"/>
            <a:chOff x="0" y="936207"/>
            <a:chExt cx="5850631" cy="945293"/>
          </a:xfrm>
        </p:grpSpPr>
        <p:sp>
          <p:nvSpPr>
            <p:cNvPr id="14" name="Rettangolo arrotondato 13"/>
            <p:cNvSpPr/>
            <p:nvPr/>
          </p:nvSpPr>
          <p:spPr>
            <a:xfrm>
              <a:off x="0" y="936207"/>
              <a:ext cx="5850631" cy="842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tangolo 14"/>
            <p:cNvSpPr/>
            <p:nvPr/>
          </p:nvSpPr>
          <p:spPr>
            <a:xfrm>
              <a:off x="41123" y="1121346"/>
              <a:ext cx="5768385" cy="760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 smtClean="0">
                  <a:solidFill>
                    <a:schemeClr val="tx1"/>
                  </a:solidFill>
                </a:rPr>
                <a:t>Il </a:t>
              </a:r>
              <a:r>
                <a:rPr lang="it-IT" sz="1600" b="1" kern="1200" dirty="0" smtClean="0">
                  <a:solidFill>
                    <a:schemeClr val="tx1"/>
                  </a:solidFill>
                </a:rPr>
                <a:t>reddito d’esercizio</a:t>
              </a:r>
              <a:r>
                <a:rPr lang="it-IT" sz="1600" kern="1200" dirty="0" smtClean="0">
                  <a:solidFill>
                    <a:schemeClr val="tx1"/>
                  </a:solidFill>
                </a:rPr>
                <a:t> è il risultato economico (utile o perdita) realizzato nel  periodo amministrativo.</a:t>
              </a:r>
              <a:endParaRPr lang="it-IT" sz="16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Rettangolo arrotondato 15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5863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reddito e il patrimonio</a:t>
            </a:r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696272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itorno 9">
            <a:hlinkClick r:id="rId2" action="ppaction://hlinksldjump" highlightClick="1"/>
          </p:cNvPr>
          <p:cNvSpPr/>
          <p:nvPr/>
        </p:nvSpPr>
        <p:spPr>
          <a:xfrm>
            <a:off x="7380311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147595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2" name="Indietro o precedente 11">
            <a:hlinkClick r:id="" action="ppaction://hlinkshowjump?jump=previousslide" highlightClick="1"/>
          </p:cNvPr>
          <p:cNvSpPr/>
          <p:nvPr/>
        </p:nvSpPr>
        <p:spPr>
          <a:xfrm>
            <a:off x="6084168" y="570113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971600" y="1196752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reddito d’esercizio deve essere calcolato considerando esclusivamente i costi e i ricavi di competenza economica dell’esercizio amministrativo.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In relazione al principio </a:t>
            </a:r>
            <a:r>
              <a:rPr lang="it-IT" dirty="0" smtClean="0"/>
              <a:t>della </a:t>
            </a:r>
            <a:r>
              <a:rPr lang="it-IT" b="1" dirty="0" smtClean="0"/>
              <a:t>competenza </a:t>
            </a:r>
            <a:r>
              <a:rPr lang="it-IT" b="1" dirty="0"/>
              <a:t>economica</a:t>
            </a:r>
            <a:r>
              <a:rPr lang="it-IT" dirty="0"/>
              <a:t> </a:t>
            </a:r>
            <a:r>
              <a:rPr lang="it-IT" dirty="0" smtClean="0"/>
              <a:t> i </a:t>
            </a:r>
            <a:r>
              <a:rPr lang="it-IT" dirty="0"/>
              <a:t>costi e i ricavi sono da attribuire all’esercizio solo se riferiti a operazioni in esso interamente maturate o compiute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375697" y="3283770"/>
            <a:ext cx="8370232" cy="1874790"/>
            <a:chOff x="2229" y="2897"/>
            <a:chExt cx="7200" cy="1371"/>
          </a:xfrm>
        </p:grpSpPr>
        <p:sp>
          <p:nvSpPr>
            <p:cNvPr id="5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229" y="2918"/>
              <a:ext cx="7200" cy="1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V="1">
              <a:off x="2494" y="3592"/>
              <a:ext cx="671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3066" y="3688"/>
              <a:ext cx="679" cy="27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1/01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5240" y="3688"/>
              <a:ext cx="678" cy="27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31/12</a:t>
              </a: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338" y="3456"/>
              <a:ext cx="1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3881" y="3688"/>
              <a:ext cx="1223" cy="27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esercizio n</a:t>
              </a: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6326" y="3688"/>
              <a:ext cx="1224" cy="27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esercizio </a:t>
              </a:r>
              <a:r>
                <a:rPr lang="it-IT" dirty="0" err="1">
                  <a:ea typeface="Times New Roman" pitchFamily="18" charset="0"/>
                  <a:cs typeface="Arial" pitchFamily="34" charset="0"/>
                </a:rPr>
                <a:t>n+1</a:t>
              </a:r>
              <a:endParaRPr lang="it-IT" dirty="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339" y="2897"/>
              <a:ext cx="2172" cy="6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costi/ricavi </a:t>
              </a:r>
              <a:endPara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di competenza</a:t>
              </a:r>
              <a:endPara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>
              <a:off x="7821" y="3456"/>
              <a:ext cx="1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Line 3"/>
            <p:cNvSpPr>
              <a:spLocks noChangeShapeType="1"/>
            </p:cNvSpPr>
            <p:nvPr/>
          </p:nvSpPr>
          <p:spPr bwMode="auto">
            <a:xfrm>
              <a:off x="5523" y="318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5529" y="2897"/>
              <a:ext cx="2276" cy="6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costi/ricavi</a:t>
              </a:r>
              <a:endParaRPr lang="it-IT" dirty="0">
                <a:ea typeface="Times New Roman" pitchFamily="18" charset="0"/>
                <a:cs typeface="Arial" pitchFamily="34" charset="0"/>
              </a:endParaRPr>
            </a:p>
            <a:p>
              <a:pPr algn="ctr" eaLnBrk="0" hangingPunct="0"/>
              <a:r>
                <a:rPr lang="it-IT" dirty="0">
                  <a:ea typeface="Times New Roman" pitchFamily="18" charset="0"/>
                  <a:cs typeface="Arial" pitchFamily="34" charset="0"/>
                </a:rPr>
                <a:t>non di competenza</a:t>
              </a:r>
            </a:p>
          </p:txBody>
        </p:sp>
      </p:grpSp>
      <p:sp>
        <p:nvSpPr>
          <p:cNvPr id="22" name="Rettangolo arrotondato 21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98835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21" name="Ritorno 20">
            <a:hlinkClick r:id="rId2" action="ppaction://hlinksldjump" highlightClick="1"/>
          </p:cNvPr>
          <p:cNvSpPr/>
          <p:nvPr/>
        </p:nvSpPr>
        <p:spPr>
          <a:xfrm>
            <a:off x="7452319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7114108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3" name="Indietro o precedente 22">
            <a:hlinkClick r:id="" action="ppaction://hlinkshowjump?jump=previousslide" highlightClick="1"/>
          </p:cNvPr>
          <p:cNvSpPr/>
          <p:nvPr/>
        </p:nvSpPr>
        <p:spPr>
          <a:xfrm>
            <a:off x="6948264" y="5709245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xmlns="" val="171969232"/>
              </p:ext>
            </p:extLst>
          </p:nvPr>
        </p:nvGraphicFramePr>
        <p:xfrm>
          <a:off x="1633320" y="2056780"/>
          <a:ext cx="5832647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ttangolo arrotondato 6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891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804248" y="5673834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itorno 9">
            <a:hlinkClick r:id="rId2" action="ppaction://hlinksldjump" highlightClick="1"/>
          </p:cNvPr>
          <p:cNvSpPr/>
          <p:nvPr/>
        </p:nvSpPr>
        <p:spPr>
          <a:xfrm>
            <a:off x="7380312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038505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xmlns="" val="1833996393"/>
              </p:ext>
            </p:extLst>
          </p:nvPr>
        </p:nvGraphicFramePr>
        <p:xfrm>
          <a:off x="1691680" y="1268760"/>
          <a:ext cx="56886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xmlns="" val="3593548074"/>
              </p:ext>
            </p:extLst>
          </p:nvPr>
        </p:nvGraphicFramePr>
        <p:xfrm>
          <a:off x="1691680" y="2206605"/>
          <a:ext cx="56886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763688" y="401467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É formato </a:t>
            </a:r>
            <a:r>
              <a:rPr lang="it-IT" dirty="0" smtClean="0"/>
              <a:t>da:</a:t>
            </a:r>
            <a:endParaRPr lang="it-IT" dirty="0"/>
          </a:p>
        </p:txBody>
      </p:sp>
      <p:sp>
        <p:nvSpPr>
          <p:cNvPr id="5" name="Rettangolo con singolo angolo ritagliato 4"/>
          <p:cNvSpPr/>
          <p:nvPr/>
        </p:nvSpPr>
        <p:spPr>
          <a:xfrm>
            <a:off x="4067944" y="3284984"/>
            <a:ext cx="2880320" cy="729695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Baskerville Old Face" pitchFamily="18" charset="0"/>
              </a:rPr>
              <a:t>Attività</a:t>
            </a:r>
          </a:p>
          <a:p>
            <a:pPr algn="ctr"/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e</a:t>
            </a:r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lementi di segno positivo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2" name="Rettangolo con singolo angolo ritagliato 11"/>
          <p:cNvSpPr/>
          <p:nvPr/>
        </p:nvSpPr>
        <p:spPr>
          <a:xfrm>
            <a:off x="4053778" y="4283481"/>
            <a:ext cx="2880320" cy="729695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Baskerville Old Face" pitchFamily="18" charset="0"/>
              </a:rPr>
              <a:t>Passività</a:t>
            </a:r>
          </a:p>
          <a:p>
            <a:pPr algn="ctr"/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e</a:t>
            </a:r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lementi di segno negativo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cxnSp>
        <p:nvCxnSpPr>
          <p:cNvPr id="7" name="Connettore 2 6"/>
          <p:cNvCxnSpPr>
            <a:stCxn id="4" idx="3"/>
            <a:endCxn id="5" idx="2"/>
          </p:cNvCxnSpPr>
          <p:nvPr/>
        </p:nvCxnSpPr>
        <p:spPr>
          <a:xfrm flipV="1">
            <a:off x="3275856" y="3649832"/>
            <a:ext cx="792088" cy="5495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4" idx="3"/>
            <a:endCxn id="12" idx="2"/>
          </p:cNvCxnSpPr>
          <p:nvPr/>
        </p:nvCxnSpPr>
        <p:spPr>
          <a:xfrm>
            <a:off x="3275856" y="4199345"/>
            <a:ext cx="777922" cy="4489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arrotondato 12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44260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00065" y="9320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 - Lezione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4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operazioni della gestione aziendale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508104" y="558924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72200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43050" y="2564904"/>
            <a:ext cx="6057900" cy="2133972"/>
            <a:chOff x="2411" y="2037"/>
            <a:chExt cx="7201" cy="2160"/>
          </a:xfrm>
          <a:solidFill>
            <a:schemeClr val="accent5"/>
          </a:solidFill>
        </p:grpSpPr>
        <p:sp>
          <p:nvSpPr>
            <p:cNvPr id="4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411" y="2037"/>
              <a:ext cx="7201" cy="2160"/>
            </a:xfrm>
            <a:prstGeom prst="rect">
              <a:avLst/>
            </a:prstGeom>
            <a:grpFill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2683" y="3117"/>
              <a:ext cx="2037" cy="1080"/>
            </a:xfrm>
            <a:prstGeom prst="rect">
              <a:avLst/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Finanziamento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it-IT" sz="1600" dirty="0"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Investimento</a:t>
              </a:r>
              <a:endParaRPr lang="it-IT" sz="1600" dirty="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4721" y="3633"/>
              <a:ext cx="407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128" y="3117"/>
              <a:ext cx="1902" cy="945"/>
            </a:xfrm>
            <a:prstGeom prst="rect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>
                  <a:ea typeface="Times New Roman" pitchFamily="18" charset="0"/>
                  <a:cs typeface="Arial" pitchFamily="34" charset="0"/>
                </a:rPr>
                <a:t>Trasformazione </a:t>
              </a: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fisico–tecnica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ed  </a:t>
              </a:r>
              <a:r>
                <a:rPr lang="it-IT" sz="1600" dirty="0">
                  <a:ea typeface="Times New Roman" pitchFamily="18" charset="0"/>
                  <a:cs typeface="Arial" pitchFamily="34" charset="0"/>
                </a:rPr>
                <a:t>economica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7030" y="3633"/>
              <a:ext cx="408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7438" y="3117"/>
              <a:ext cx="2172" cy="945"/>
            </a:xfrm>
            <a:prstGeom prst="rect">
              <a:avLst/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 smtClean="0">
                  <a:ea typeface="Times New Roman" pitchFamily="18" charset="0"/>
                  <a:cs typeface="Arial" pitchFamily="34" charset="0"/>
                </a:rPr>
                <a:t>Disinvestimento</a:t>
              </a: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128" y="2037"/>
              <a:ext cx="1766" cy="675"/>
            </a:xfrm>
            <a:prstGeom prst="rect">
              <a:avLst/>
            </a:prstGeom>
            <a:grpFill/>
            <a:ln w="381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b="1" dirty="0">
                  <a:ea typeface="Times New Roman" pitchFamily="18" charset="0"/>
                  <a:cs typeface="Arial" pitchFamily="34" charset="0"/>
                </a:rPr>
                <a:t>Operazioni interne</a:t>
              </a: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2683" y="2037"/>
              <a:ext cx="2037" cy="675"/>
            </a:xfrm>
            <a:prstGeom prst="rect">
              <a:avLst/>
            </a:prstGeom>
            <a:grp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Operazioni esterne</a:t>
              </a:r>
              <a:endPara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3634" y="2712"/>
              <a:ext cx="2" cy="4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7438" y="2037"/>
              <a:ext cx="2172" cy="675"/>
            </a:xfrm>
            <a:prstGeom prst="rect">
              <a:avLst/>
            </a:prstGeom>
            <a:grp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b="1" dirty="0">
                  <a:ea typeface="Times New Roman" pitchFamily="18" charset="0"/>
                  <a:cs typeface="Arial" pitchFamily="34" charset="0"/>
                </a:rPr>
                <a:t>Operazioni esterne</a:t>
              </a:r>
            </a:p>
          </p:txBody>
        </p:sp>
        <p:sp>
          <p:nvSpPr>
            <p:cNvPr id="18" name="Line 4"/>
            <p:cNvSpPr>
              <a:spLocks noChangeShapeType="1"/>
            </p:cNvSpPr>
            <p:nvPr/>
          </p:nvSpPr>
          <p:spPr bwMode="auto">
            <a:xfrm>
              <a:off x="8524" y="2712"/>
              <a:ext cx="1" cy="4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9" name="Line 3"/>
            <p:cNvSpPr>
              <a:spLocks noChangeShapeType="1"/>
            </p:cNvSpPr>
            <p:nvPr/>
          </p:nvSpPr>
          <p:spPr bwMode="auto">
            <a:xfrm>
              <a:off x="5943" y="2712"/>
              <a:ext cx="1" cy="405"/>
            </a:xfrm>
            <a:prstGeom prst="line">
              <a:avLst/>
            </a:prstGeom>
            <a:grp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2"/>
            <p:cNvSpPr>
              <a:spLocks noChangeShapeType="1"/>
            </p:cNvSpPr>
            <p:nvPr/>
          </p:nvSpPr>
          <p:spPr bwMode="auto">
            <a:xfrm>
              <a:off x="3636" y="3540"/>
              <a:ext cx="0" cy="32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1" name="CasellaDiTesto 20"/>
          <p:cNvSpPr txBox="1"/>
          <p:nvPr/>
        </p:nvSpPr>
        <p:spPr>
          <a:xfrm>
            <a:off x="1331640" y="1700808"/>
            <a:ext cx="637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Le </a:t>
            </a:r>
            <a:r>
              <a:rPr lang="it-IT" b="1" dirty="0"/>
              <a:t>operazioni di gestione </a:t>
            </a:r>
            <a:r>
              <a:rPr lang="it-IT" dirty="0" smtClean="0"/>
              <a:t>possono essere </a:t>
            </a:r>
            <a:r>
              <a:rPr lang="it-IT" b="1" dirty="0" smtClean="0"/>
              <a:t>esterne</a:t>
            </a:r>
            <a:r>
              <a:rPr lang="it-IT" dirty="0" smtClean="0"/>
              <a:t> o </a:t>
            </a:r>
            <a:r>
              <a:rPr lang="it-IT" b="1" dirty="0" smtClean="0"/>
              <a:t>interne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3" name="Rettangolo arrotondato 22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15733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436096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00192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08304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075588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xmlns="" val="144047124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ttangolo arrotondato 8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373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364088" y="5661248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228184" y="5661248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236296" y="5661248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130977" y="6069980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xmlns="" val="3091754721"/>
              </p:ext>
            </p:extLst>
          </p:nvPr>
        </p:nvGraphicFramePr>
        <p:xfrm>
          <a:off x="377208" y="2060848"/>
          <a:ext cx="3043685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539552" y="90872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</a:t>
            </a:r>
            <a:r>
              <a:rPr lang="it-IT" b="1" dirty="0"/>
              <a:t>immobilizzazioni </a:t>
            </a:r>
            <a:endParaRPr lang="it-IT" b="1" dirty="0" smtClean="0"/>
          </a:p>
          <a:p>
            <a:r>
              <a:rPr lang="it-IT" dirty="0"/>
              <a:t>(</a:t>
            </a:r>
            <a:r>
              <a:rPr lang="it-IT" dirty="0" smtClean="0"/>
              <a:t>o</a:t>
            </a:r>
            <a:r>
              <a:rPr lang="it-IT" b="1" dirty="0" smtClean="0"/>
              <a:t> </a:t>
            </a:r>
            <a:r>
              <a:rPr lang="it-IT" b="1" dirty="0"/>
              <a:t>attivo immobilizzato</a:t>
            </a:r>
            <a:r>
              <a:rPr lang="it-IT" dirty="0"/>
              <a:t>)</a:t>
            </a:r>
            <a:r>
              <a:rPr lang="it-IT" b="1" dirty="0"/>
              <a:t> </a:t>
            </a:r>
            <a:r>
              <a:rPr lang="it-IT" dirty="0"/>
              <a:t>si </a:t>
            </a:r>
            <a:r>
              <a:rPr lang="it-IT" dirty="0" smtClean="0"/>
              <a:t>distinguono </a:t>
            </a:r>
            <a:r>
              <a:rPr lang="it-IT" dirty="0"/>
              <a:t>in: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292044" y="925042"/>
            <a:ext cx="3312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</a:t>
            </a:r>
            <a:r>
              <a:rPr lang="it-IT" b="1" dirty="0"/>
              <a:t>attivo circolante </a:t>
            </a:r>
            <a:r>
              <a:rPr lang="it-IT" dirty="0" smtClean="0"/>
              <a:t>è</a:t>
            </a:r>
          </a:p>
          <a:p>
            <a:r>
              <a:rPr lang="it-IT" dirty="0" smtClean="0"/>
              <a:t>formato da:</a:t>
            </a:r>
            <a:endParaRPr lang="it-IT" dirty="0"/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xmlns="" val="560008101"/>
              </p:ext>
            </p:extLst>
          </p:nvPr>
        </p:nvGraphicFramePr>
        <p:xfrm>
          <a:off x="4572001" y="1645085"/>
          <a:ext cx="4032448" cy="387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Rettangolo arrotondato 12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16718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508104" y="558924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72200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03360" y="18407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</a:t>
            </a:r>
            <a:r>
              <a:rPr lang="it-IT" b="1" dirty="0"/>
              <a:t>patrimonio netto </a:t>
            </a:r>
            <a:r>
              <a:rPr lang="it-IT" dirty="0"/>
              <a:t>è dato dalla differenza tra le attività e le passività.</a:t>
            </a:r>
          </a:p>
          <a:p>
            <a:r>
              <a:rPr lang="it-IT" dirty="0"/>
              <a:t> </a:t>
            </a:r>
          </a:p>
        </p:txBody>
      </p:sp>
      <p:sp>
        <p:nvSpPr>
          <p:cNvPr id="3" name="Rettangolo 2"/>
          <p:cNvSpPr/>
          <p:nvPr/>
        </p:nvSpPr>
        <p:spPr>
          <a:xfrm>
            <a:off x="1259632" y="2564904"/>
            <a:ext cx="1656184" cy="86409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Baskerville Old Face" pitchFamily="18" charset="0"/>
              </a:rPr>
              <a:t>Patrimonio netto</a:t>
            </a:r>
            <a:endParaRPr lang="it-IT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491880" y="2564904"/>
            <a:ext cx="1656184" cy="8640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Baskerville Old Face" pitchFamily="18" charset="0"/>
              </a:rPr>
              <a:t>Attività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886128" y="2564904"/>
            <a:ext cx="1656184" cy="86409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Baskerville Old Face" pitchFamily="18" charset="0"/>
              </a:rPr>
              <a:t>Passività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081496" y="4005064"/>
            <a:ext cx="647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le attività sono minori delle passività si ha un </a:t>
            </a:r>
            <a:r>
              <a:rPr lang="it-IT" b="1" dirty="0"/>
              <a:t>deficit </a:t>
            </a:r>
            <a:r>
              <a:rPr lang="it-IT" b="1" dirty="0" smtClean="0"/>
              <a:t>patrimoniale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Uguale 4"/>
          <p:cNvSpPr/>
          <p:nvPr/>
        </p:nvSpPr>
        <p:spPr>
          <a:xfrm>
            <a:off x="3028768" y="2852936"/>
            <a:ext cx="360040" cy="432048"/>
          </a:xfrm>
          <a:prstGeom prst="mathEqua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Meno 10"/>
          <p:cNvSpPr/>
          <p:nvPr/>
        </p:nvSpPr>
        <p:spPr>
          <a:xfrm>
            <a:off x="5372192" y="2924944"/>
            <a:ext cx="297912" cy="288032"/>
          </a:xfrm>
          <a:prstGeom prst="mathMinu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8952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508104" y="558924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72200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xmlns="" val="1566077626"/>
              </p:ext>
            </p:extLst>
          </p:nvPr>
        </p:nvGraphicFramePr>
        <p:xfrm>
          <a:off x="971600" y="1268760"/>
          <a:ext cx="640871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816" y="1988840"/>
            <a:ext cx="8563894" cy="340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tangolo arrotondato 8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3409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508104" y="558924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72200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93573" y="1052736"/>
            <a:ext cx="72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</a:t>
            </a:r>
            <a:r>
              <a:rPr lang="it-IT" b="1" dirty="0"/>
              <a:t>struttura patrimoniale</a:t>
            </a:r>
            <a:r>
              <a:rPr lang="it-IT" dirty="0"/>
              <a:t> </a:t>
            </a:r>
            <a:r>
              <a:rPr lang="it-IT" dirty="0" smtClean="0"/>
              <a:t> è </a:t>
            </a:r>
            <a:r>
              <a:rPr lang="it-IT" b="1" dirty="0"/>
              <a:t>in equilibrio</a:t>
            </a:r>
            <a:r>
              <a:rPr lang="it-IT" dirty="0"/>
              <a:t>   quando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it-IT" dirty="0"/>
              <a:t>le immobilizzazioni sono finanziate con il capitale proprio e i debiti a media e lunga scadenza (passività consolidate</a:t>
            </a:r>
            <a:r>
              <a:rPr lang="it-IT" dirty="0" smtClean="0"/>
              <a:t>)</a:t>
            </a:r>
          </a:p>
          <a:p>
            <a:pPr marL="285750" lvl="0" indent="-285750">
              <a:buFont typeface="Wingdings" pitchFamily="2" charset="2"/>
              <a:buChar char="§"/>
            </a:pPr>
            <a:endParaRPr lang="it-IT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it-IT" dirty="0"/>
              <a:t> l’attivo circolante è maggiore dei debiti a breve scadenza (passività correnti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993573" y="3702174"/>
            <a:ext cx="7538948" cy="1600200"/>
            <a:chOff x="2448" y="-12"/>
            <a:chExt cx="7063" cy="1890"/>
          </a:xfrm>
          <a:solidFill>
            <a:schemeClr val="accent1"/>
          </a:solidFill>
        </p:grpSpPr>
        <p:sp>
          <p:nvSpPr>
            <p:cNvPr id="9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448" y="-12"/>
              <a:ext cx="6928" cy="1890"/>
            </a:xfrm>
            <a:prstGeom prst="rect">
              <a:avLst/>
            </a:prstGeom>
            <a:grpFill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91" y="123"/>
              <a:ext cx="2446" cy="81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Immobilizzazioni</a:t>
              </a:r>
              <a:endPara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991" y="933"/>
              <a:ext cx="2446" cy="67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Attivo circolante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436" y="123"/>
              <a:ext cx="2446" cy="67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Capitale proprio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5436" y="798"/>
              <a:ext cx="2446" cy="40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Passività consolidate</a:t>
              </a: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5437" y="1203"/>
              <a:ext cx="2445" cy="40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Passività correnti</a:t>
              </a:r>
            </a:p>
          </p:txBody>
        </p: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8424" y="351"/>
              <a:ext cx="1087" cy="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600" dirty="0">
                  <a:ea typeface="Times New Roman" pitchFamily="18" charset="0"/>
                  <a:cs typeface="Arial" pitchFamily="34" charset="0"/>
                </a:rPr>
                <a:t>Capitale permanente</a:t>
              </a:r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2267744" y="3347700"/>
            <a:ext cx="442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Impieghi                      Fonti di finanziamento</a:t>
            </a:r>
            <a:endParaRPr lang="it-IT" dirty="0"/>
          </a:p>
        </p:txBody>
      </p:sp>
      <p:sp>
        <p:nvSpPr>
          <p:cNvPr id="21" name="Parentesi graffa chiusa 20"/>
          <p:cNvSpPr/>
          <p:nvPr/>
        </p:nvSpPr>
        <p:spPr>
          <a:xfrm>
            <a:off x="7100401" y="3816474"/>
            <a:ext cx="279911" cy="914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arrotondato 21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28105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940152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607467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08304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202985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691680" y="1196752"/>
            <a:ext cx="5778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</a:t>
            </a:r>
            <a:r>
              <a:rPr lang="it-IT" b="1" dirty="0"/>
              <a:t>struttura patrimoniale</a:t>
            </a:r>
            <a:r>
              <a:rPr lang="it-IT" dirty="0"/>
              <a:t> è tanto più </a:t>
            </a:r>
            <a:r>
              <a:rPr lang="it-IT" b="1" dirty="0"/>
              <a:t>elastica</a:t>
            </a:r>
            <a:r>
              <a:rPr lang="it-IT" dirty="0"/>
              <a:t> quanto più l’attivo circolante è maggiore delle immobilizzazioni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370815" y="2354992"/>
            <a:ext cx="4560651" cy="9233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/>
              <a:t>	 </a:t>
            </a:r>
            <a:r>
              <a:rPr lang="it-IT" b="1" dirty="0" smtClean="0"/>
              <a:t>               Immobilizzazioni </a:t>
            </a:r>
            <a:endParaRPr lang="it-IT" b="1" dirty="0"/>
          </a:p>
          <a:p>
            <a:r>
              <a:rPr lang="it-IT" b="1" dirty="0"/>
              <a:t>Grado di rigidità = </a:t>
            </a:r>
            <a:r>
              <a:rPr lang="it-IT" b="1" dirty="0" smtClean="0"/>
              <a:t>                                 x </a:t>
            </a:r>
            <a:r>
              <a:rPr lang="it-IT" b="1" dirty="0"/>
              <a:t>100</a:t>
            </a:r>
          </a:p>
          <a:p>
            <a:r>
              <a:rPr lang="it-IT" b="1" dirty="0"/>
              <a:t>		</a:t>
            </a:r>
            <a:r>
              <a:rPr lang="it-IT" b="1" dirty="0" smtClean="0"/>
              <a:t>Totale impieghi</a:t>
            </a:r>
            <a:endParaRPr lang="it-IT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370815" y="3818959"/>
            <a:ext cx="4560652" cy="92333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/>
              <a:t>		</a:t>
            </a:r>
            <a:r>
              <a:rPr lang="it-IT" b="1" dirty="0" smtClean="0"/>
              <a:t>   Attivo </a:t>
            </a:r>
            <a:r>
              <a:rPr lang="it-IT" b="1" dirty="0"/>
              <a:t>circolante</a:t>
            </a:r>
          </a:p>
          <a:p>
            <a:r>
              <a:rPr lang="it-IT" b="1" dirty="0"/>
              <a:t>Grado di elasticità = </a:t>
            </a:r>
            <a:r>
              <a:rPr lang="it-IT" b="1" dirty="0" smtClean="0"/>
              <a:t>                                 x </a:t>
            </a:r>
            <a:r>
              <a:rPr lang="it-IT" b="1" dirty="0"/>
              <a:t>100</a:t>
            </a:r>
          </a:p>
          <a:p>
            <a:r>
              <a:rPr lang="it-IT" b="1" dirty="0"/>
              <a:t>		</a:t>
            </a:r>
            <a:r>
              <a:rPr lang="it-IT" b="1" dirty="0" smtClean="0"/>
              <a:t>   Totale impieghi</a:t>
            </a:r>
            <a:endParaRPr lang="it-IT" b="1" dirty="0"/>
          </a:p>
        </p:txBody>
      </p:sp>
      <p:cxnSp>
        <p:nvCxnSpPr>
          <p:cNvPr id="19" name="Connettore 1 18"/>
          <p:cNvCxnSpPr/>
          <p:nvPr/>
        </p:nvCxnSpPr>
        <p:spPr>
          <a:xfrm>
            <a:off x="4243023" y="2808224"/>
            <a:ext cx="1697129" cy="8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4355976" y="4266976"/>
            <a:ext cx="1746176" cy="136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ttangolo arrotondato 12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17672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rtl="0" eaLnBrk="1" fontAlgn="base" hangingPunct="1"/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 6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Il reddito e il patrimonio</a:t>
            </a:r>
            <a:endParaRPr lang="it-IT" sz="2400" dirty="0">
              <a:solidFill>
                <a:srgbClr val="FF000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6660232" y="5711952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08304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202985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763688" y="1988840"/>
            <a:ext cx="5706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L’impresa è </a:t>
            </a:r>
            <a:r>
              <a:rPr lang="it-IT" b="1" dirty="0" smtClean="0"/>
              <a:t>capitalizzata</a:t>
            </a:r>
            <a:r>
              <a:rPr lang="it-IT" dirty="0" smtClean="0"/>
              <a:t> se il capitale proprio è almeno uguale al capitale di debito.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763688" y="3356992"/>
            <a:ext cx="468052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		</a:t>
            </a:r>
            <a:r>
              <a:rPr lang="it-IT" b="1" dirty="0" smtClean="0"/>
              <a:t>                Capitale </a:t>
            </a:r>
            <a:r>
              <a:rPr lang="it-IT" b="1" dirty="0"/>
              <a:t>proprio</a:t>
            </a:r>
          </a:p>
          <a:p>
            <a:r>
              <a:rPr lang="it-IT" b="1" dirty="0"/>
              <a:t>Grado di capitalizzazione </a:t>
            </a:r>
            <a:r>
              <a:rPr lang="it-IT" b="1" dirty="0" smtClean="0"/>
              <a:t> = </a:t>
            </a:r>
          </a:p>
          <a:p>
            <a:r>
              <a:rPr lang="it-IT" b="1" dirty="0"/>
              <a:t>		 </a:t>
            </a:r>
            <a:r>
              <a:rPr lang="it-IT" b="1" dirty="0" smtClean="0"/>
              <a:t>              Capitale </a:t>
            </a:r>
            <a:r>
              <a:rPr lang="it-IT" b="1" dirty="0"/>
              <a:t>di </a:t>
            </a:r>
            <a:r>
              <a:rPr lang="it-IT" b="1" dirty="0" smtClean="0"/>
              <a:t>debito</a:t>
            </a:r>
            <a:endParaRPr lang="it-IT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4427984" y="3789363"/>
            <a:ext cx="18002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Rettangolo arrotondato 8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2790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4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operazioni della gestione aziendale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508104" y="558924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72200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907704" y="1556792"/>
            <a:ext cx="4788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operazioni di gestione possono essere analizzate sotto </a:t>
            </a:r>
            <a:r>
              <a:rPr lang="it-IT" dirty="0" smtClean="0"/>
              <a:t>tre </a:t>
            </a:r>
            <a:r>
              <a:rPr lang="it-IT" dirty="0"/>
              <a:t>aspetti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2123728" y="2420888"/>
            <a:ext cx="1800200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Baskerville Old Face" pitchFamily="18" charset="0"/>
              </a:rPr>
              <a:t>tecnico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707904" y="2996952"/>
            <a:ext cx="1800200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Baskerville Old Face" pitchFamily="18" charset="0"/>
              </a:rPr>
              <a:t>finanziario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5364088" y="3501008"/>
            <a:ext cx="1800200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Baskerville Old Face" pitchFamily="18" charset="0"/>
              </a:rPr>
              <a:t>economico</a:t>
            </a:r>
            <a:endParaRPr lang="it-IT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2959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4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operazioni della gestione aziendale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580111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444207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452319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43025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56419" y="2205034"/>
            <a:ext cx="6057900" cy="2808395"/>
            <a:chOff x="2532" y="9598"/>
            <a:chExt cx="7200" cy="3317"/>
          </a:xfrm>
        </p:grpSpPr>
        <p:sp>
          <p:nvSpPr>
            <p:cNvPr id="4" name="AutoShape 8"/>
            <p:cNvSpPr>
              <a:spLocks noChangeAspect="1" noChangeArrowheads="1" noTextEdit="1"/>
            </p:cNvSpPr>
            <p:nvPr/>
          </p:nvSpPr>
          <p:spPr bwMode="auto">
            <a:xfrm>
              <a:off x="2532" y="9938"/>
              <a:ext cx="7200" cy="2565"/>
            </a:xfrm>
            <a:prstGeom prst="rect">
              <a:avLst/>
            </a:prstGeom>
            <a:noFill/>
            <a:ln w="38100">
              <a:solidFill>
                <a:schemeClr val="accent1">
                  <a:lumMod val="90000"/>
                </a:schemeClr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2940" y="9598"/>
              <a:ext cx="2173" cy="845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accent1">
                  <a:lumMod val="9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Aspetto finanziario</a:t>
              </a:r>
              <a:endPara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4026" y="10504"/>
              <a:ext cx="1" cy="540"/>
            </a:xfrm>
            <a:prstGeom prst="line">
              <a:avLst/>
            </a:prstGeom>
            <a:noFill/>
            <a:ln w="38100">
              <a:solidFill>
                <a:schemeClr val="accent1">
                  <a:lumMod val="9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2940" y="11153"/>
              <a:ext cx="2172" cy="176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accent1">
                  <a:lumMod val="9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it-IT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Entrate e uscite di denaro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it-IT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Accensioni ed estinzioni di crediti e  debiti</a:t>
              </a:r>
              <a:endPara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6879" y="9598"/>
              <a:ext cx="2174" cy="84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>
                  <a:lumMod val="9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Aspetto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it-IT" b="1" dirty="0">
                  <a:ea typeface="Times New Roman" pitchFamily="18" charset="0"/>
                  <a:cs typeface="Arial" pitchFamily="34" charset="0"/>
                </a:rPr>
                <a:t>economico</a:t>
              </a: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6879" y="11153"/>
              <a:ext cx="2174" cy="121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>
                  <a:lumMod val="9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it-IT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Costi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it-IT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Ricavi</a:t>
              </a:r>
              <a:endPara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7966" y="10520"/>
              <a:ext cx="1" cy="540"/>
            </a:xfrm>
            <a:prstGeom prst="line">
              <a:avLst/>
            </a:prstGeom>
            <a:noFill/>
            <a:ln w="38100">
              <a:solidFill>
                <a:schemeClr val="accent1">
                  <a:lumMod val="9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6" name="Rettangolo arrotondato 15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89568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>
                <a:latin typeface="Baskerville Old Face" pitchFamily="18" charset="0"/>
                <a:cs typeface="ＭＳ Ｐゴシック"/>
              </a:rPr>
              <a:t>Modulo </a:t>
            </a:r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A 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4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operazioni della gestione aziendale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436096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300192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308304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58968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746714" y="992167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operazioni di gestione si ripetono con </a:t>
            </a:r>
            <a:r>
              <a:rPr lang="it-IT" dirty="0" smtClean="0"/>
              <a:t>continuità nel </a:t>
            </a:r>
            <a:r>
              <a:rPr lang="it-IT" dirty="0"/>
              <a:t>tempo </a:t>
            </a:r>
            <a:r>
              <a:rPr lang="it-IT" dirty="0" smtClean="0"/>
              <a:t>dando </a:t>
            </a:r>
            <a:r>
              <a:rPr lang="it-IT" dirty="0"/>
              <a:t>vita a </a:t>
            </a:r>
            <a:r>
              <a:rPr lang="it-IT" b="1" dirty="0"/>
              <a:t>cicli aziendali</a:t>
            </a:r>
            <a:r>
              <a:rPr lang="it-IT" dirty="0" smtClean="0"/>
              <a:t>.</a:t>
            </a:r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xmlns="" val="2167135858"/>
              </p:ext>
            </p:extLst>
          </p:nvPr>
        </p:nvGraphicFramePr>
        <p:xfrm>
          <a:off x="1751856" y="1700808"/>
          <a:ext cx="5568280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ttangolo arrotondato 9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73530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1779" y="7012"/>
            <a:ext cx="5445869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 - Lezione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4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operazioni della gestione aziendale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6804248" y="558924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3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Rectangle 4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686295" y="975428"/>
            <a:ext cx="8168939" cy="4469796"/>
            <a:chOff x="2532" y="9053"/>
            <a:chExt cx="7200" cy="3915"/>
          </a:xfrm>
          <a:solidFill>
            <a:srgbClr val="FFFFFF"/>
          </a:solidFill>
        </p:grpSpPr>
        <p:sp>
          <p:nvSpPr>
            <p:cNvPr id="4" name="AutoShape 41"/>
            <p:cNvSpPr>
              <a:spLocks noChangeAspect="1" noChangeArrowheads="1" noTextEdit="1"/>
            </p:cNvSpPr>
            <p:nvPr/>
          </p:nvSpPr>
          <p:spPr bwMode="auto">
            <a:xfrm>
              <a:off x="2532" y="9053"/>
              <a:ext cx="7200" cy="3915"/>
            </a:xfrm>
            <a:prstGeom prst="rect">
              <a:avLst/>
            </a:prstGeom>
            <a:grpFill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Line 40"/>
            <p:cNvSpPr>
              <a:spLocks noChangeShapeType="1"/>
            </p:cNvSpPr>
            <p:nvPr/>
          </p:nvSpPr>
          <p:spPr bwMode="auto">
            <a:xfrm>
              <a:off x="2657" y="10943"/>
              <a:ext cx="704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prstDash val="solid"/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Text Box 39"/>
            <p:cNvSpPr txBox="1">
              <a:spLocks noChangeArrowheads="1"/>
            </p:cNvSpPr>
            <p:nvPr/>
          </p:nvSpPr>
          <p:spPr bwMode="auto">
            <a:xfrm>
              <a:off x="2804" y="9458"/>
              <a:ext cx="1357" cy="540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Debito verso il fornitore</a:t>
              </a:r>
            </a:p>
          </p:txBody>
        </p:sp>
        <p:sp>
          <p:nvSpPr>
            <p:cNvPr id="10" name="Line 38"/>
            <p:cNvSpPr>
              <a:spLocks noChangeShapeType="1"/>
            </p:cNvSpPr>
            <p:nvPr/>
          </p:nvSpPr>
          <p:spPr bwMode="auto">
            <a:xfrm>
              <a:off x="3483" y="9998"/>
              <a:ext cx="1" cy="94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37"/>
            <p:cNvSpPr>
              <a:spLocks noChangeShapeType="1"/>
            </p:cNvSpPr>
            <p:nvPr/>
          </p:nvSpPr>
          <p:spPr bwMode="auto">
            <a:xfrm>
              <a:off x="3483" y="10943"/>
              <a:ext cx="1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2804" y="11483"/>
              <a:ext cx="1357" cy="540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Costo di acquisto</a:t>
              </a:r>
            </a:p>
          </p:txBody>
        </p:sp>
        <p:sp>
          <p:nvSpPr>
            <p:cNvPr id="13" name="Text Box 35"/>
            <p:cNvSpPr txBox="1">
              <a:spLocks noChangeArrowheads="1"/>
            </p:cNvSpPr>
            <p:nvPr/>
          </p:nvSpPr>
          <p:spPr bwMode="auto">
            <a:xfrm>
              <a:off x="9021" y="11058"/>
              <a:ext cx="680" cy="27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Tempo</a:t>
              </a:r>
              <a:r>
                <a:rPr kumimoji="0" lang="it-IT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34"/>
            <p:cNvSpPr>
              <a:spLocks noChangeShapeType="1"/>
            </p:cNvSpPr>
            <p:nvPr/>
          </p:nvSpPr>
          <p:spPr bwMode="auto">
            <a:xfrm>
              <a:off x="5113" y="10943"/>
              <a:ext cx="1" cy="27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Line 33"/>
            <p:cNvSpPr>
              <a:spLocks noChangeShapeType="1"/>
            </p:cNvSpPr>
            <p:nvPr/>
          </p:nvSpPr>
          <p:spPr bwMode="auto">
            <a:xfrm>
              <a:off x="6472" y="10943"/>
              <a:ext cx="1" cy="27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4706" y="11213"/>
              <a:ext cx="1086" cy="5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Inizio lavorazione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>
              <a:off x="5113" y="11753"/>
              <a:ext cx="1" cy="27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5928" y="11213"/>
              <a:ext cx="1088" cy="5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sz="1600" b="0" i="0" u="none" strike="noStrike" cap="none" normalizeH="0" baseline="0">
                  <a:ln>
                    <a:noFill/>
                  </a:ln>
                  <a:effectLst/>
                  <a:ea typeface="Times New Roman" pitchFamily="18" charset="0"/>
                  <a:cs typeface="Arial" pitchFamily="34" charset="0"/>
                </a:defRPr>
              </a:lvl1pPr>
            </a:lstStyle>
            <a:p>
              <a:r>
                <a:rPr lang="it-IT" dirty="0"/>
                <a:t>Termine lavorazione</a:t>
              </a:r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>
              <a:off x="6607" y="11753"/>
              <a:ext cx="1" cy="27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5249" y="11785"/>
              <a:ext cx="1088" cy="47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Ciclo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tecnico</a:t>
              </a:r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5113" y="12023"/>
              <a:ext cx="136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 flipH="1">
              <a:off x="6743" y="12023"/>
              <a:ext cx="1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7830" y="10943"/>
              <a:ext cx="1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7287" y="11483"/>
              <a:ext cx="1357" cy="5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Ricavo di vendita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483" y="12023"/>
              <a:ext cx="1" cy="67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3483" y="12698"/>
              <a:ext cx="1766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5720" y="9875"/>
              <a:ext cx="1088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solidFill>
                    <a:schemeClr val="accent1">
                      <a:lumMod val="25000"/>
                    </a:schemeClr>
                  </a:solidFill>
                  <a:ea typeface="Times New Roman" pitchFamily="18" charset="0"/>
                  <a:cs typeface="Arial" pitchFamily="34" charset="0"/>
                </a:rPr>
                <a:t>Ciclo monetario</a:t>
              </a:r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7830" y="12023"/>
              <a:ext cx="1" cy="67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Line 19"/>
            <p:cNvSpPr>
              <a:spLocks noChangeShapeType="1"/>
            </p:cNvSpPr>
            <p:nvPr/>
          </p:nvSpPr>
          <p:spPr bwMode="auto">
            <a:xfrm>
              <a:off x="6336" y="12698"/>
              <a:ext cx="149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 flipH="1">
              <a:off x="6336" y="12023"/>
              <a:ext cx="271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 flipV="1">
              <a:off x="7830" y="9998"/>
              <a:ext cx="1" cy="94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32" name="Text Box 16"/>
            <p:cNvSpPr txBox="1">
              <a:spLocks noChangeArrowheads="1"/>
            </p:cNvSpPr>
            <p:nvPr/>
          </p:nvSpPr>
          <p:spPr bwMode="auto">
            <a:xfrm>
              <a:off x="7151" y="9458"/>
              <a:ext cx="1357" cy="540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it-IT"/>
              </a:defPPr>
              <a:lvl1pPr algn="ctr">
                <a:defRPr sz="1600">
                  <a:ea typeface="Times New Roman" pitchFamily="18" charset="0"/>
                  <a:cs typeface="Arial" pitchFamily="34" charset="0"/>
                </a:defRPr>
              </a:lvl1pPr>
            </a:lstStyle>
            <a:p>
              <a:r>
                <a:rPr lang="it-IT" dirty="0"/>
                <a:t>Credito verso il cliente</a:t>
              </a:r>
            </a:p>
          </p:txBody>
        </p:sp>
        <p:sp>
          <p:nvSpPr>
            <p:cNvPr id="18434" name="Line 15"/>
            <p:cNvSpPr>
              <a:spLocks noChangeShapeType="1"/>
            </p:cNvSpPr>
            <p:nvPr/>
          </p:nvSpPr>
          <p:spPr bwMode="auto">
            <a:xfrm>
              <a:off x="3483" y="9323"/>
              <a:ext cx="1" cy="13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35" name="Line 14"/>
            <p:cNvSpPr>
              <a:spLocks noChangeShapeType="1"/>
            </p:cNvSpPr>
            <p:nvPr/>
          </p:nvSpPr>
          <p:spPr bwMode="auto">
            <a:xfrm>
              <a:off x="3483" y="9323"/>
              <a:ext cx="1630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36" name="Text Box 13"/>
            <p:cNvSpPr txBox="1">
              <a:spLocks noChangeArrowheads="1"/>
            </p:cNvSpPr>
            <p:nvPr/>
          </p:nvSpPr>
          <p:spPr bwMode="auto">
            <a:xfrm>
              <a:off x="5046" y="9058"/>
              <a:ext cx="1358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B0F0"/>
                  </a:solidFill>
                  <a:effectLst/>
                  <a:ea typeface="Times New Roman" pitchFamily="18" charset="0"/>
                  <a:cs typeface="Arial" pitchFamily="34" charset="0"/>
                </a:rPr>
                <a:t>Ciclo finanziario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437" name="Line 12"/>
            <p:cNvSpPr>
              <a:spLocks noChangeShapeType="1"/>
            </p:cNvSpPr>
            <p:nvPr/>
          </p:nvSpPr>
          <p:spPr bwMode="auto">
            <a:xfrm>
              <a:off x="6336" y="9323"/>
              <a:ext cx="149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38" name="Line 11"/>
            <p:cNvSpPr>
              <a:spLocks noChangeShapeType="1"/>
            </p:cNvSpPr>
            <p:nvPr/>
          </p:nvSpPr>
          <p:spPr bwMode="auto">
            <a:xfrm flipV="1">
              <a:off x="7830" y="9323"/>
              <a:ext cx="1" cy="13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39" name="Line 10"/>
            <p:cNvSpPr>
              <a:spLocks noChangeShapeType="1"/>
            </p:cNvSpPr>
            <p:nvPr/>
          </p:nvSpPr>
          <p:spPr bwMode="auto">
            <a:xfrm>
              <a:off x="4434" y="10673"/>
              <a:ext cx="1" cy="270"/>
            </a:xfrm>
            <a:prstGeom prst="line">
              <a:avLst/>
            </a:prstGeom>
            <a:grpFill/>
            <a:ln w="9525">
              <a:solidFill>
                <a:srgbClr val="008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8645" y="10673"/>
              <a:ext cx="1" cy="270"/>
            </a:xfrm>
            <a:prstGeom prst="line">
              <a:avLst/>
            </a:prstGeom>
            <a:grpFill/>
            <a:ln w="9525">
              <a:solidFill>
                <a:srgbClr val="008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41" name="Text Box 8"/>
            <p:cNvSpPr txBox="1">
              <a:spLocks noChangeArrowheads="1"/>
            </p:cNvSpPr>
            <p:nvPr/>
          </p:nvSpPr>
          <p:spPr bwMode="auto">
            <a:xfrm>
              <a:off x="3755" y="10268"/>
              <a:ext cx="1495" cy="40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600" dirty="0">
                  <a:ea typeface="Times New Roman" pitchFamily="18" charset="0"/>
                  <a:cs typeface="Arial" pitchFamily="34" charset="0"/>
                </a:rPr>
                <a:t>Uscita di denaro</a:t>
              </a:r>
            </a:p>
          </p:txBody>
        </p:sp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7966" y="10268"/>
              <a:ext cx="1495" cy="405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it-IT"/>
              </a:defPPr>
              <a:lvl1pPr algn="ctr">
                <a:defRPr sz="1600">
                  <a:ea typeface="Times New Roman" pitchFamily="18" charset="0"/>
                  <a:cs typeface="Arial" pitchFamily="34" charset="0"/>
                </a:defRPr>
              </a:lvl1pPr>
            </a:lstStyle>
            <a:p>
              <a:r>
                <a:rPr lang="it-IT" dirty="0"/>
                <a:t>Entrata di denaro</a:t>
              </a:r>
            </a:p>
          </p:txBody>
        </p:sp>
        <p:sp>
          <p:nvSpPr>
            <p:cNvPr id="18443" name="Line 6"/>
            <p:cNvSpPr>
              <a:spLocks noChangeShapeType="1"/>
            </p:cNvSpPr>
            <p:nvPr/>
          </p:nvSpPr>
          <p:spPr bwMode="auto">
            <a:xfrm>
              <a:off x="4434" y="10133"/>
              <a:ext cx="1" cy="135"/>
            </a:xfrm>
            <a:prstGeom prst="line">
              <a:avLst/>
            </a:prstGeom>
            <a:grpFill/>
            <a:ln w="9525">
              <a:solidFill>
                <a:srgbClr val="008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44" name="Line 5"/>
            <p:cNvSpPr>
              <a:spLocks noChangeShapeType="1"/>
            </p:cNvSpPr>
            <p:nvPr/>
          </p:nvSpPr>
          <p:spPr bwMode="auto">
            <a:xfrm>
              <a:off x="4434" y="10133"/>
              <a:ext cx="1223" cy="0"/>
            </a:xfrm>
            <a:prstGeom prst="line">
              <a:avLst/>
            </a:prstGeom>
            <a:grpFill/>
            <a:ln w="9525">
              <a:solidFill>
                <a:srgbClr val="008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45" name="Text Box 4"/>
            <p:cNvSpPr txBox="1">
              <a:spLocks noChangeArrowheads="1"/>
            </p:cNvSpPr>
            <p:nvPr/>
          </p:nvSpPr>
          <p:spPr bwMode="auto">
            <a:xfrm>
              <a:off x="5301" y="12428"/>
              <a:ext cx="1088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solidFill>
                    <a:schemeClr val="accent1">
                      <a:lumMod val="50000"/>
                    </a:schemeClr>
                  </a:solidFill>
                  <a:ea typeface="Times New Roman" pitchFamily="18" charset="0"/>
                  <a:cs typeface="Arial" pitchFamily="34" charset="0"/>
                </a:rPr>
                <a:t>Ciclo economico</a:t>
              </a:r>
            </a:p>
          </p:txBody>
        </p:sp>
        <p:sp>
          <p:nvSpPr>
            <p:cNvPr id="18446" name="Line 3"/>
            <p:cNvSpPr>
              <a:spLocks noChangeShapeType="1"/>
            </p:cNvSpPr>
            <p:nvPr/>
          </p:nvSpPr>
          <p:spPr bwMode="auto">
            <a:xfrm>
              <a:off x="6879" y="10133"/>
              <a:ext cx="1766" cy="1"/>
            </a:xfrm>
            <a:prstGeom prst="line">
              <a:avLst/>
            </a:prstGeom>
            <a:grpFill/>
            <a:ln w="9525">
              <a:solidFill>
                <a:srgbClr val="008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447" name="Line 2"/>
            <p:cNvSpPr>
              <a:spLocks noChangeShapeType="1"/>
            </p:cNvSpPr>
            <p:nvPr/>
          </p:nvSpPr>
          <p:spPr bwMode="auto">
            <a:xfrm>
              <a:off x="8645" y="10133"/>
              <a:ext cx="0" cy="135"/>
            </a:xfrm>
            <a:prstGeom prst="line">
              <a:avLst/>
            </a:prstGeom>
            <a:grpFill/>
            <a:ln w="9525">
              <a:solidFill>
                <a:srgbClr val="008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48" name="Rettangolo arrotondato 47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8235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7012"/>
            <a:ext cx="6313841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 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della gestione</a:t>
            </a:r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72066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3" action="ppaction://hlinksldjump" highlightClick="1"/>
          </p:cNvPr>
          <p:cNvSpPr/>
          <p:nvPr/>
        </p:nvSpPr>
        <p:spPr>
          <a:xfrm>
            <a:off x="7380312" y="558924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274993" y="5997972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-2988840" y="206931"/>
            <a:ext cx="2988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</a:t>
            </a:r>
            <a:r>
              <a:rPr lang="it-IT" b="1" dirty="0"/>
              <a:t>fabbisogno finanziario</a:t>
            </a:r>
            <a:r>
              <a:rPr lang="it-IT" dirty="0"/>
              <a:t> è l’ammontare di denaro necessario per acquistare i fattori produttivi.</a:t>
            </a:r>
          </a:p>
          <a:p>
            <a:r>
              <a:rPr lang="it-IT" dirty="0"/>
              <a:t>I f</a:t>
            </a:r>
            <a:r>
              <a:rPr lang="it-IT" b="1" dirty="0"/>
              <a:t>inanziamenti</a:t>
            </a:r>
            <a:r>
              <a:rPr lang="it-IT" dirty="0"/>
              <a:t> possono provenire:</a:t>
            </a:r>
          </a:p>
          <a:p>
            <a:pPr lvl="0"/>
            <a:r>
              <a:rPr lang="it-IT" dirty="0"/>
              <a:t>da fonti interne.</a:t>
            </a:r>
          </a:p>
          <a:p>
            <a:pPr lvl="0"/>
            <a:r>
              <a:rPr lang="it-IT" dirty="0"/>
              <a:t>da fonti esterne.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Il finanziamento interno è rappresentato dall’autofinanziamento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691680" y="1268760"/>
            <a:ext cx="5850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</a:t>
            </a:r>
            <a:r>
              <a:rPr lang="it-IT" b="1" dirty="0"/>
              <a:t>fabbisogno finanziario</a:t>
            </a:r>
            <a:r>
              <a:rPr lang="it-IT" dirty="0"/>
              <a:t> è l’ammontare di denaro necessario per acquistare i fattori produttivi</a:t>
            </a:r>
            <a:r>
              <a:rPr lang="it-IT" dirty="0" smtClean="0"/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750558" y="263691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f</a:t>
            </a:r>
            <a:r>
              <a:rPr lang="it-IT" b="1" dirty="0"/>
              <a:t>inanziamenti</a:t>
            </a:r>
            <a:r>
              <a:rPr lang="it-IT" dirty="0"/>
              <a:t> </a:t>
            </a:r>
            <a:r>
              <a:rPr lang="it-IT" dirty="0" smtClean="0"/>
              <a:t> provengono da: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86862" y="2276872"/>
            <a:ext cx="1728192" cy="6832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fonti interne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99992" y="3113264"/>
            <a:ext cx="1728192" cy="6832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fonti esterne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1" name="Parentesi quadra aperta 10"/>
          <p:cNvSpPr/>
          <p:nvPr/>
        </p:nvSpPr>
        <p:spPr>
          <a:xfrm>
            <a:off x="4270838" y="2276872"/>
            <a:ext cx="144016" cy="1519597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1 12"/>
          <p:cNvCxnSpPr>
            <a:endCxn id="11" idx="1"/>
          </p:cNvCxnSpPr>
          <p:nvPr/>
        </p:nvCxnSpPr>
        <p:spPr>
          <a:xfrm>
            <a:off x="3766782" y="3036670"/>
            <a:ext cx="50405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ttangolo arrotondato 13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1741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della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129611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xmlns="" val="1755987356"/>
              </p:ext>
            </p:extLst>
          </p:nvPr>
        </p:nvGraphicFramePr>
        <p:xfrm>
          <a:off x="1331640" y="2420888"/>
          <a:ext cx="6644084" cy="258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ttangolo arrotondato 9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8776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11055" y="7012"/>
            <a:ext cx="6346594" cy="77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A </a:t>
            </a:r>
            <a:r>
              <a:rPr lang="it-IT" sz="1800" b="1" dirty="0">
                <a:latin typeface="Baskerville Old Face" pitchFamily="18" charset="0"/>
                <a:cs typeface="ＭＳ Ｐゴシック"/>
              </a:rPr>
              <a:t>- Lezione 5</a:t>
            </a:r>
            <a:r>
              <a:rPr lang="it-IT" sz="2800" dirty="0" smtClean="0">
                <a:cs typeface="ＭＳ Ｐゴシック"/>
              </a:rPr>
              <a:t/>
            </a:r>
            <a:br>
              <a:rPr lang="it-IT" sz="2800" dirty="0" smtClean="0"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aspetti </a:t>
            </a:r>
            <a:r>
              <a:rPr lang="it-IT" sz="2400" b="1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della gestione</a:t>
            </a:r>
            <a:endParaRPr lang="it-IT" sz="2400" b="1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5652119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516215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524327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39645" y="6104329"/>
            <a:ext cx="111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195736" y="1988840"/>
            <a:ext cx="4644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finanziamento con </a:t>
            </a:r>
            <a:r>
              <a:rPr lang="it-IT" b="1" dirty="0"/>
              <a:t>capitale proprio</a:t>
            </a:r>
            <a:r>
              <a:rPr lang="it-IT" dirty="0"/>
              <a:t> dà luogo a entrate e uscite di denaro, oppure all’apporto e all’assegnazione di beni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701742" y="3194731"/>
            <a:ext cx="7709956" cy="1954401"/>
            <a:chOff x="2331" y="4852"/>
            <a:chExt cx="7200" cy="1215"/>
          </a:xfrm>
        </p:grpSpPr>
        <p:sp>
          <p:nvSpPr>
            <p:cNvPr id="5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331" y="4852"/>
              <a:ext cx="7200" cy="12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331" y="5122"/>
              <a:ext cx="1358" cy="40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Entrata di denaro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331" y="5527"/>
              <a:ext cx="1358" cy="40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Apporto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 smtClean="0">
                  <a:ea typeface="Times New Roman" pitchFamily="18" charset="0"/>
                  <a:cs typeface="Arial" pitchFamily="34" charset="0"/>
                </a:rPr>
                <a:t>di </a:t>
              </a:r>
              <a:r>
                <a:rPr lang="it-IT" dirty="0">
                  <a:ea typeface="Times New Roman" pitchFamily="18" charset="0"/>
                  <a:cs typeface="Arial" pitchFamily="34" charset="0"/>
                </a:rPr>
                <a:t>beni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4233" y="5257"/>
              <a:ext cx="1494" cy="6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Aumenti di capitale proprio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3369" y="4852"/>
              <a:ext cx="1223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Accensione</a:t>
              </a:r>
              <a:endParaRPr kumimoji="0" lang="it-IT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7222" y="4852"/>
              <a:ext cx="1136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>
                  <a:ea typeface="Times New Roman" pitchFamily="18" charset="0"/>
                  <a:cs typeface="Arial" pitchFamily="34" charset="0"/>
                </a:rPr>
                <a:t>Estinzione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6135" y="5257"/>
              <a:ext cx="1496" cy="6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Diminuzioni  di capitale proprio</a:t>
              </a:r>
            </a:p>
          </p:txBody>
        </p:sp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8148" y="5527"/>
              <a:ext cx="1383" cy="40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>
                  <a:ea typeface="Times New Roman" pitchFamily="18" charset="0"/>
                  <a:cs typeface="Arial" pitchFamily="34" charset="0"/>
                </a:defRPr>
              </a:lvl1pPr>
            </a:lstStyle>
            <a:p>
              <a:r>
                <a:rPr lang="it-IT" dirty="0"/>
                <a:t>Assegnazione</a:t>
              </a:r>
            </a:p>
            <a:p>
              <a:r>
                <a:rPr lang="it-IT" dirty="0"/>
                <a:t> di beni</a:t>
              </a:r>
            </a:p>
          </p:txBody>
        </p: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8148" y="5122"/>
              <a:ext cx="1383" cy="405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>
                  <a:ea typeface="Times New Roman" pitchFamily="18" charset="0"/>
                  <a:cs typeface="Arial" pitchFamily="34" charset="0"/>
                </a:rPr>
                <a:t>Uscita di denaro</a:t>
              </a:r>
            </a:p>
          </p:txBody>
        </p:sp>
      </p:grpSp>
      <p:cxnSp>
        <p:nvCxnSpPr>
          <p:cNvPr id="21" name="Connettore 2 20"/>
          <p:cNvCxnSpPr>
            <a:stCxn id="16" idx="3"/>
          </p:cNvCxnSpPr>
          <p:nvPr/>
        </p:nvCxnSpPr>
        <p:spPr>
          <a:xfrm>
            <a:off x="6377127" y="4389087"/>
            <a:ext cx="463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H="1">
            <a:off x="2267744" y="4389087"/>
            <a:ext cx="4707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8172400" y="6242828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6188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LO_Slide TE13-214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BakerSignet BT"/>
        <a:ea typeface="ＭＳ Ｐゴシック"/>
        <a:cs typeface=""/>
      </a:majorFont>
      <a:minorFont>
        <a:latin typeface="BakerSignet B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MODELLO_Slide TE13-214</Template>
  <TotalTime>769</TotalTime>
  <Words>1175</Words>
  <Application>Microsoft Office PowerPoint</Application>
  <PresentationFormat>On-screen Show (4:3)</PresentationFormat>
  <Paragraphs>261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MODELLO_Slide TE13-214</vt:lpstr>
      <vt:lpstr>Modulo A - Lezione 4 Le operazioni della gestione aziendale</vt:lpstr>
      <vt:lpstr>Modulo A  - Lezione 4 Le operazioni della gestione aziendale</vt:lpstr>
      <vt:lpstr>Modulo A  - Lezione 4 Le operazioni della gestione aziendale</vt:lpstr>
      <vt:lpstr>Modulo A  - Lezione 4 Le operazioni della gestione aziendale</vt:lpstr>
      <vt:lpstr>Modulo A  - Lezione 4 Le operazioni della gestione aziendale</vt:lpstr>
      <vt:lpstr>Modulo A  - Lezione 4 Le operazioni della gestione aziendale</vt:lpstr>
      <vt:lpstr>Modulo A  - Lezione 5 Gli aspetti della gestione</vt:lpstr>
      <vt:lpstr>Modulo A - Lezione 5 Gli aspetti della gestione</vt:lpstr>
      <vt:lpstr>Modulo A - Lezione 5 Gli aspetti della gestione</vt:lpstr>
      <vt:lpstr>Modulo A - Lezione 5 Gli aspetti della gestione</vt:lpstr>
      <vt:lpstr>Modulo A - Lezione 5 Gli aspetti della gestione</vt:lpstr>
      <vt:lpstr>Modulo A - Lezione 5 Gli aspetti della gestione</vt:lpstr>
      <vt:lpstr>Modulo A - Lezione 5 Gli aspetti della gestione</vt:lpstr>
      <vt:lpstr>Modulo A - Lezione 5 Gli aspetti della gestione</vt:lpstr>
      <vt:lpstr>Modulo A - Lezione 5 Gli aspetti della gestione</vt:lpstr>
      <vt:lpstr>Modulo A - Lezione 6 Il reddito e il patrimonio</vt:lpstr>
      <vt:lpstr>Modulo A  - Lezione 6 Il reddito e il patrimonio</vt:lpstr>
      <vt:lpstr>Modulo A  - Lezione 6 Il reddito e il patrimonio</vt:lpstr>
      <vt:lpstr>Modulo A  - Lezione  6 Il reddito e il patrimonio</vt:lpstr>
      <vt:lpstr>Modulo A  - Lezione  6 Il reddito e il patrimonio</vt:lpstr>
      <vt:lpstr>Modulo A  - Lezione  6 Il reddito e il patrimonio</vt:lpstr>
      <vt:lpstr>Modulo A  - Lezione  6 Il reddito e il patrimonio</vt:lpstr>
      <vt:lpstr>Modulo A  - Lezione  6 Il reddito e il patrimonio</vt:lpstr>
      <vt:lpstr>Modulo A  - Lezione  6 Il reddito e il patrimonio</vt:lpstr>
      <vt:lpstr>Modulo A  - Lezione  6 Il reddito e il patrimonio</vt:lpstr>
      <vt:lpstr>Modulo A  - Lezione  6 Il reddito e il patrimonio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B L’aspetto economico e finanziario della gestione</dc:title>
  <dc:creator>cagliero</dc:creator>
  <cp:lastModifiedBy>gabriele bonacci</cp:lastModifiedBy>
  <cp:revision>69</cp:revision>
  <cp:lastPrinted>2013-07-24T07:27:47Z</cp:lastPrinted>
  <dcterms:created xsi:type="dcterms:W3CDTF">2013-12-10T10:16:25Z</dcterms:created>
  <dcterms:modified xsi:type="dcterms:W3CDTF">2019-10-29T16:33:42Z</dcterms:modified>
</cp:coreProperties>
</file>